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5" r:id="rId6"/>
    <p:sldId id="27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187DC-E3BA-4C67-B092-8F5883EC7FDE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AB03A8-FDEA-4BA1-A56C-B1D300AA5E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187DC-E3BA-4C67-B092-8F5883EC7FDE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AB03A8-FDEA-4BA1-A56C-B1D300AA5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187DC-E3BA-4C67-B092-8F5883EC7FDE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AB03A8-FDEA-4BA1-A56C-B1D300AA5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187DC-E3BA-4C67-B092-8F5883EC7FDE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AB03A8-FDEA-4BA1-A56C-B1D300AA5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187DC-E3BA-4C67-B092-8F5883EC7FDE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AB03A8-FDEA-4BA1-A56C-B1D300AA5E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187DC-E3BA-4C67-B092-8F5883EC7FDE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AB03A8-FDEA-4BA1-A56C-B1D300AA5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187DC-E3BA-4C67-B092-8F5883EC7FDE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AB03A8-FDEA-4BA1-A56C-B1D300AA5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187DC-E3BA-4C67-B092-8F5883EC7FDE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AB03A8-FDEA-4BA1-A56C-B1D300AA5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187DC-E3BA-4C67-B092-8F5883EC7FDE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AB03A8-FDEA-4BA1-A56C-B1D300AA5E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187DC-E3BA-4C67-B092-8F5883EC7FDE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AB03A8-FDEA-4BA1-A56C-B1D300AA5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187DC-E3BA-4C67-B092-8F5883EC7FDE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AB03A8-FDEA-4BA1-A56C-B1D300AA5E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72187DC-E3BA-4C67-B092-8F5883EC7FDE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6AB03A8-FDEA-4BA1-A56C-B1D300AA5E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900" b="1" dirty="0" smtClean="0">
                <a:latin typeface="Monotype Corsiva" pitchFamily="66" charset="0"/>
              </a:rPr>
              <a:t>Педагогический совет №1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«Организация воспитательно-образовательного процесса и создание условий для работы с детьми               в 2021-2022 учебном году»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Совершенствовать формы и методы коррекционно-развивающей работы по формированию речи у дошкольников. Использование театрализованной деятельности как одной из форм развития речи у детей.</a:t>
            </a:r>
          </a:p>
          <a:p>
            <a:pPr lvl="0"/>
            <a:r>
              <a:rPr lang="ru-RU" dirty="0" smtClean="0"/>
              <a:t>Продолжать реализацию комплексной системы физкультурно-оздоровительной работы по обеспечению безопасности, сохранению и укреплению физического и психического здоровья детей, направленной на формирование интереса детей и родителей к физической культуре и здоровому образу жизни.</a:t>
            </a:r>
          </a:p>
          <a:p>
            <a:pPr lvl="0"/>
            <a:r>
              <a:rPr lang="ru-RU" dirty="0" smtClean="0"/>
              <a:t>Начать работу по внедрению рабочей программы воспитания в образовательном процессе ДОО.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проведения педсоветов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49" cy="399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702"/>
                <a:gridCol w="3857652"/>
                <a:gridCol w="200499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Педсовет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 проведения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Педсовет №1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«Организация воспитательно-образовательного процесса и создание условий для работы с детьми в 2021-2022</a:t>
                      </a:r>
                      <a:r>
                        <a:rPr lang="ru-RU" sz="1600" baseline="0" dirty="0" smtClean="0"/>
                        <a:t> учебном году»(у</a:t>
                      </a:r>
                      <a:r>
                        <a:rPr lang="ru-RU" sz="1600" dirty="0" smtClean="0"/>
                        <a:t>становочный)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Сентябрь 2021г.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Педсовет №2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Современные подходы к организации речевого развития дошкольников в соответствии с требованиями ФГОС ДО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Ноябрь 2021г.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Педсовет №3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Двигательная активность – средство полноценного развития детей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Январь 2022г.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Педсовет №4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Модернизация воспитательной работы в ДОУ: стратегии, ценности и смыслы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Март 2022г.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Педсовет №5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«Подводим</a:t>
                      </a:r>
                      <a:r>
                        <a:rPr lang="ru-RU" sz="1600" baseline="0" dirty="0" smtClean="0"/>
                        <a:t> итоги учебного года</a:t>
                      </a:r>
                      <a:r>
                        <a:rPr lang="ru-RU" sz="1600" dirty="0" smtClean="0"/>
                        <a:t>» (аналитический)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Май 2022г.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проведения консультаций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49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9776"/>
                <a:gridCol w="1719790"/>
                <a:gridCol w="249978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 требований к </a:t>
                      </a:r>
                      <a:r>
                        <a:rPr lang="ru-RU" sz="1400" dirty="0" err="1" smtClean="0"/>
                        <a:t>мультимедийной</a:t>
                      </a:r>
                      <a:r>
                        <a:rPr lang="ru-RU" sz="1400" dirty="0" smtClean="0"/>
                        <a:t> презентации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сентябрь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Старший воспитатель Шевелькова Т. М.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Как проводить тематические беседы с дошкольниками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октябрь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Воспитатель Сапунова Т. И.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Грамотная речь педагогов - важное</a:t>
                      </a:r>
                      <a:r>
                        <a:rPr lang="ru-RU" sz="1400" baseline="0" dirty="0" smtClean="0"/>
                        <a:t> условие для формирования речи дошкольников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октябрь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Воспитатель </a:t>
                      </a:r>
                      <a:r>
                        <a:rPr lang="ru-RU" sz="1400" dirty="0" err="1" smtClean="0"/>
                        <a:t>Занкова</a:t>
                      </a:r>
                      <a:r>
                        <a:rPr lang="ru-RU" sz="1400" dirty="0" smtClean="0"/>
                        <a:t> Л. И.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Создание среды для проведения театрально-игровой     деятельности в группах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ноябрь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Воспитатель Прохорова А. Я.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Формирование у дошкольников театральной культуры на музыкальных занятиях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ноябрь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Музыкальный руководитель </a:t>
                      </a:r>
                      <a:r>
                        <a:rPr lang="ru-RU" sz="1400" dirty="0" err="1" smtClean="0"/>
                        <a:t>Голубцова</a:t>
                      </a:r>
                      <a:r>
                        <a:rPr lang="ru-RU" sz="1400" dirty="0" smtClean="0"/>
                        <a:t> С. И.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Все, что нужно знать о синдроме «Отличника» и синдроме «Самозванца»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декабрь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Педагог-психолог Чайкина</a:t>
                      </a:r>
                      <a:r>
                        <a:rPr lang="ru-RU" sz="1400" baseline="0" dirty="0" smtClean="0"/>
                        <a:t> Э. Н.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35100" y="285750"/>
          <a:ext cx="7499349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2652"/>
                <a:gridCol w="1428760"/>
                <a:gridCol w="264793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Сторителлинг</a:t>
                      </a:r>
                      <a:r>
                        <a:rPr lang="ru-RU" sz="1400" baseline="0" dirty="0" smtClean="0"/>
                        <a:t> как эффективный метод речевого развития дошкольников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декабрь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Воспитатель Митюкевич Т.</a:t>
                      </a:r>
                      <a:r>
                        <a:rPr lang="ru-RU" sz="1400" baseline="0" dirty="0" smtClean="0"/>
                        <a:t> Е.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Игровой подход к развитию двигательных навыков дошкольников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январь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Инструктор по физической культуре Киселёва Н. А.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Логоритмика</a:t>
                      </a:r>
                      <a:r>
                        <a:rPr lang="ru-RU" sz="1400" dirty="0" smtClean="0"/>
                        <a:t> – это движение, движение – это здоровье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февраль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Воспитатель </a:t>
                      </a:r>
                      <a:r>
                        <a:rPr lang="ru-RU" sz="1400" dirty="0" err="1" smtClean="0"/>
                        <a:t>Василенкова</a:t>
                      </a:r>
                      <a:r>
                        <a:rPr lang="ru-RU" sz="1400" dirty="0" smtClean="0"/>
                        <a:t> Ю. Б.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Ритм. Движение. Речь.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февраль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Воспитатель Персидская С. В.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Воспитание любви к Родине средствами литературно-художественных произведений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Воспитатель Волкова Н. А.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Роль</a:t>
                      </a:r>
                      <a:r>
                        <a:rPr lang="ru-RU" sz="1400" baseline="0" dirty="0" smtClean="0"/>
                        <a:t> музыки в нравственно-патриотическом воспитании дошкольников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Музыкальный руководитель </a:t>
                      </a:r>
                      <a:r>
                        <a:rPr lang="ru-RU" sz="1400" dirty="0" err="1" smtClean="0"/>
                        <a:t>Голубцова</a:t>
                      </a:r>
                      <a:r>
                        <a:rPr lang="ru-RU" sz="1400" dirty="0" smtClean="0"/>
                        <a:t> С. И.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Как научить педагогов оценивать безопасность книг и мультфильмов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апрель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Воспитатель Калиниченко А. В.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Требования к очным и дистанционным собраниям с родителями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апрель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Воспитатель Сивакова Л. Л.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Дошкольники-волонтёры: новая форма социально-коммуникативного развития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Воспитатель Асташенкова А. А.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Какие новые требования </a:t>
                      </a:r>
                      <a:r>
                        <a:rPr lang="ru-RU" sz="1400" dirty="0" err="1" smtClean="0"/>
                        <a:t>СанПин</a:t>
                      </a:r>
                      <a:r>
                        <a:rPr lang="ru-RU" sz="1400" baseline="0" dirty="0" smtClean="0"/>
                        <a:t> к работе летом теперь нужно выполнять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Медсестра Богачёва А. Н.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День профессионального мастерства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49" cy="4875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2652"/>
                <a:gridCol w="1576914"/>
                <a:gridCol w="249978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Коллективные просмотры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Просмотр НОД ОО «Речевое развитие» в средней группе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октябрь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Воспитатель Волкова Н. А.</a:t>
                      </a:r>
                      <a:endParaRPr lang="ru-RU" sz="1400" dirty="0"/>
                    </a:p>
                  </a:txBody>
                  <a:tcPr/>
                </a:tc>
              </a:tr>
              <a:tr h="755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Просмотр НОД ОО «Речевое развитие» в старшей группе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ноябрь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Воспитатель Калиниченко А. В.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Просмотр НОД ОО «Физическое развитие»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декабрь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Инструктор по физической культуре Киселёва Н. А.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Просмотр физической культуры</a:t>
                      </a:r>
                      <a:r>
                        <a:rPr lang="ru-RU" sz="1400" baseline="0" dirty="0" smtClean="0"/>
                        <a:t> на прогулке во 2 младшей группе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январь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Воспитатель Персидская С. В.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Интегрированное музыкальное занятие для старших дошкольников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февраль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Музыкальный руководитель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Голубцова</a:t>
                      </a:r>
                      <a:r>
                        <a:rPr lang="ru-RU" sz="1400" baseline="0" dirty="0" smtClean="0"/>
                        <a:t> С. И.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Просмотр воспитательного</a:t>
                      </a:r>
                      <a:r>
                        <a:rPr lang="ru-RU" sz="1400" baseline="0" dirty="0" smtClean="0"/>
                        <a:t> мероприятия в рамках реализации Программы воспитания</a:t>
                      </a:r>
                      <a:r>
                        <a:rPr lang="ru-RU" sz="1400" dirty="0" smtClean="0"/>
                        <a:t> в старшей группе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Воспитатель Митюкевич Т. Е.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Просмотр кружкового</a:t>
                      </a:r>
                      <a:r>
                        <a:rPr lang="ru-RU" sz="1400" baseline="0" dirty="0" smtClean="0"/>
                        <a:t> занятия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апрель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Воспитатель </a:t>
                      </a:r>
                      <a:r>
                        <a:rPr lang="ru-RU" sz="1400" dirty="0" err="1" smtClean="0"/>
                        <a:t>Василенкова</a:t>
                      </a:r>
                      <a:r>
                        <a:rPr lang="ru-RU" sz="1400" dirty="0" smtClean="0"/>
                        <a:t> Ю. Б.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Семинары-практикумы и круглые столы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49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9908"/>
                <a:gridCol w="1428760"/>
                <a:gridCol w="179068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Тематика мероприятий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Ответственные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Семинар-практикум «Эффективное внедрение педагогических технологий развития связной речи как условие развития речевых способностей дошкольников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октябрь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Старший </a:t>
                      </a:r>
                      <a:r>
                        <a:rPr lang="ru-RU" sz="1400" dirty="0" err="1" smtClean="0"/>
                        <a:t>вос-ль</a:t>
                      </a:r>
                      <a:r>
                        <a:rPr lang="ru-RU" sz="1400" dirty="0" smtClean="0"/>
                        <a:t> Шевелькова Т. М.</a:t>
                      </a:r>
                    </a:p>
                    <a:p>
                      <a:r>
                        <a:rPr lang="ru-RU" sz="1400" dirty="0" smtClean="0"/>
                        <a:t>Педагог-психолог </a:t>
                      </a:r>
                    </a:p>
                    <a:p>
                      <a:r>
                        <a:rPr lang="ru-RU" sz="1400" dirty="0" smtClean="0"/>
                        <a:t>Чайкина Э.Н.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Круглый стол «Двигательная активность детей на прогулке»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декабрь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Старший </a:t>
                      </a:r>
                      <a:r>
                        <a:rPr lang="ru-RU" sz="1400" dirty="0" err="1" smtClean="0"/>
                        <a:t>вос-ль</a:t>
                      </a:r>
                      <a:r>
                        <a:rPr lang="ru-RU" sz="1400" dirty="0" smtClean="0"/>
                        <a:t> Шевелькова Т. М.</a:t>
                      </a:r>
                    </a:p>
                    <a:p>
                      <a:r>
                        <a:rPr lang="ru-RU" sz="1400" dirty="0" smtClean="0"/>
                        <a:t>Воспитатель Персидская С. В.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Семинар-практикум «Применение в образовательном процессе современных здоровьесберегающих технологий для формирования у детей                       ценностного отношения к своему здоровью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февраль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Старший </a:t>
                      </a:r>
                      <a:r>
                        <a:rPr lang="ru-RU" sz="1400" dirty="0" err="1" smtClean="0"/>
                        <a:t>вос-ль</a:t>
                      </a:r>
                      <a:r>
                        <a:rPr lang="ru-RU" sz="1400" dirty="0" smtClean="0"/>
                        <a:t> Шевелькова Т. М.</a:t>
                      </a:r>
                    </a:p>
                    <a:p>
                      <a:r>
                        <a:rPr lang="ru-RU" sz="1400" dirty="0" smtClean="0"/>
                        <a:t>Инструктор</a:t>
                      </a:r>
                      <a:r>
                        <a:rPr lang="ru-RU" sz="1400" baseline="0" dirty="0" smtClean="0"/>
                        <a:t> по физической культуре Киселёва Н. А.</a:t>
                      </a:r>
                      <a:endParaRPr lang="ru-RU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Круглый стол «Каким должен</a:t>
                      </a:r>
                      <a:r>
                        <a:rPr lang="ru-RU" sz="1400" baseline="0" dirty="0" smtClean="0"/>
                        <a:t> быть воспитатель»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апрель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Старший </a:t>
                      </a:r>
                      <a:r>
                        <a:rPr lang="ru-RU" sz="1400" dirty="0" err="1" smtClean="0"/>
                        <a:t>вос-ль</a:t>
                      </a:r>
                      <a:r>
                        <a:rPr lang="ru-RU" sz="1400" dirty="0" smtClean="0"/>
                        <a:t> Шевелькова Т. М.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Круглый стол «Планирование воспитательно-образовательных мероприятий в летний период в ДОУ»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Старший </a:t>
                      </a:r>
                      <a:r>
                        <a:rPr lang="ru-RU" sz="1400" dirty="0" err="1" smtClean="0"/>
                        <a:t>вос-ль</a:t>
                      </a:r>
                      <a:r>
                        <a:rPr lang="ru-RU" sz="1400" dirty="0" smtClean="0"/>
                        <a:t> Шевелькова Т. М.</a:t>
                      </a:r>
                    </a:p>
                    <a:p>
                      <a:r>
                        <a:rPr lang="ru-RU" sz="1400" dirty="0" smtClean="0"/>
                        <a:t>Медсестра</a:t>
                      </a:r>
                      <a:r>
                        <a:rPr lang="ru-RU" sz="1400" baseline="0" dirty="0" smtClean="0"/>
                        <a:t> Богачёва А. Н.</a:t>
                      </a:r>
                      <a:endParaRPr lang="ru-RU" sz="1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Мероприятия с детьми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7098"/>
                <a:gridCol w="28622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Вид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Ответственные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сентябрь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День знаний «Азбука безопасности», «День дошкольного работника «</a:t>
                      </a:r>
                      <a:r>
                        <a:rPr lang="ru-RU" sz="1400" dirty="0" err="1" smtClean="0"/>
                        <a:t>Телеассорти</a:t>
                      </a:r>
                      <a:r>
                        <a:rPr lang="ru-RU" sz="140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Специалисты ДОУ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Широкомасштабная акция по безопасности дорожного движения «Внимание, дети!»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В-ль</a:t>
                      </a:r>
                      <a:r>
                        <a:rPr lang="ru-RU" sz="1400" dirty="0" smtClean="0"/>
                        <a:t> Асташенкова А. А.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Праздник «Здравствуй,</a:t>
                      </a:r>
                      <a:r>
                        <a:rPr lang="ru-RU" sz="1400" baseline="0" dirty="0" smtClean="0"/>
                        <a:t> милая картошка»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Муз.рук-ль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Голубцова</a:t>
                      </a:r>
                      <a:r>
                        <a:rPr lang="ru-RU" sz="1400" dirty="0" smtClean="0"/>
                        <a:t> С. И.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Спортивные мероприятия «На лесной полянке» (мл. и ср. гр.), «Вперед, скороходы!» (ст. и </a:t>
                      </a:r>
                      <a:r>
                        <a:rPr lang="ru-RU" sz="1400" dirty="0" err="1" smtClean="0"/>
                        <a:t>подг.гр</a:t>
                      </a:r>
                      <a:r>
                        <a:rPr lang="ru-RU" sz="1400" dirty="0" smtClean="0"/>
                        <a:t>.)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Инструктор по физ. </a:t>
                      </a:r>
                      <a:r>
                        <a:rPr lang="ru-RU" sz="1400" dirty="0" err="1" smtClean="0"/>
                        <a:t>кул-ре</a:t>
                      </a:r>
                      <a:r>
                        <a:rPr lang="ru-RU" sz="1400" dirty="0" smtClean="0"/>
                        <a:t> Киселёва Н. А.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октябрь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Конкурс чтецов «Голос детства»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Ст. </a:t>
                      </a:r>
                      <a:r>
                        <a:rPr lang="ru-RU" sz="1400" dirty="0" err="1" smtClean="0"/>
                        <a:t>в-ль</a:t>
                      </a:r>
                      <a:r>
                        <a:rPr lang="ru-RU" sz="1400" dirty="0" smtClean="0"/>
                        <a:t> Шевелькова Т. М.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Обрядовое развлечение «Капустник в гостях у детей»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Муз.рук-ль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Голубцова</a:t>
                      </a:r>
                      <a:r>
                        <a:rPr lang="ru-RU" sz="1400" dirty="0" smtClean="0"/>
                        <a:t> С. И.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Осенний спортивный праздник «День бегуна»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Инструктор по физ. </a:t>
                      </a:r>
                      <a:r>
                        <a:rPr lang="ru-RU" sz="1400" dirty="0" err="1" smtClean="0"/>
                        <a:t>кул-ре</a:t>
                      </a:r>
                      <a:r>
                        <a:rPr lang="ru-RU" sz="1400" dirty="0" smtClean="0"/>
                        <a:t> Киселёва Н. А.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Тематическая выставка                      «Осенние фантазии»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Вос-ль</a:t>
                      </a:r>
                      <a:r>
                        <a:rPr lang="ru-RU" sz="1400" baseline="0" dirty="0" smtClean="0"/>
                        <a:t> Персидская С. В.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35100" y="285750"/>
          <a:ext cx="7499350" cy="496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Вид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Ответственный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ноябрь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Сезонный праздник «</a:t>
                      </a:r>
                      <a:r>
                        <a:rPr lang="ru-RU" sz="1400" dirty="0" err="1" smtClean="0"/>
                        <a:t>Осенины</a:t>
                      </a:r>
                      <a:r>
                        <a:rPr lang="ru-RU" sz="1400" dirty="0" smtClean="0"/>
                        <a:t>»</a:t>
                      </a:r>
                    </a:p>
                    <a:p>
                      <a:r>
                        <a:rPr lang="ru-RU" sz="1400" dirty="0" smtClean="0"/>
                        <a:t>Развлечение «День шоколада»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Муз.рук-ль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Голубцова</a:t>
                      </a:r>
                      <a:r>
                        <a:rPr lang="ru-RU" sz="1400" dirty="0" smtClean="0"/>
                        <a:t> С. И.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Спортивные досуги «Осенняя пора» (мл. и ср. гр.), «Цирк зовёт» (ст. и </a:t>
                      </a:r>
                      <a:r>
                        <a:rPr lang="ru-RU" sz="1400" dirty="0" err="1" smtClean="0"/>
                        <a:t>подг</a:t>
                      </a:r>
                      <a:r>
                        <a:rPr lang="ru-RU" sz="1400" dirty="0" smtClean="0"/>
                        <a:t>. </a:t>
                      </a:r>
                      <a:r>
                        <a:rPr lang="ru-RU" sz="1400" dirty="0" err="1" smtClean="0"/>
                        <a:t>гр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Инструктор по физ. </a:t>
                      </a:r>
                      <a:r>
                        <a:rPr lang="ru-RU" sz="1400" dirty="0" err="1" smtClean="0"/>
                        <a:t>кул-ре</a:t>
                      </a:r>
                      <a:r>
                        <a:rPr lang="ru-RU" sz="1400" dirty="0" smtClean="0"/>
                        <a:t> Киселёва Н. А.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Выставка рисунков ко Дню Матери «От чистого сердца, простыми словами»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Вос-ль</a:t>
                      </a:r>
                      <a:r>
                        <a:rPr lang="ru-RU" sz="1400" dirty="0" smtClean="0"/>
                        <a:t> Филиппченкова В. В.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декабрь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Оформление групп к Новому</a:t>
                      </a:r>
                      <a:r>
                        <a:rPr lang="ru-RU" sz="1400" baseline="0" dirty="0" smtClean="0"/>
                        <a:t> году 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воспитатели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Выставка творческих работ «Мастерская Деда Мороза»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Вос-ль</a:t>
                      </a:r>
                      <a:r>
                        <a:rPr lang="ru-RU" sz="1400" dirty="0" smtClean="0"/>
                        <a:t> Медведева Л. А.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Новогодние</a:t>
                      </a:r>
                      <a:r>
                        <a:rPr lang="ru-RU" sz="1400" baseline="0" dirty="0" smtClean="0"/>
                        <a:t> утренники «Сказки у зимней ёлочки»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Муз.рук-ль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Голубцова</a:t>
                      </a:r>
                      <a:r>
                        <a:rPr lang="ru-RU" sz="1400" dirty="0" smtClean="0"/>
                        <a:t> С. И., воспитатели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Спортивные развлечения «Если с другом вышел в путь»                  и «Летающий мяч»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Инструктор по физ. </a:t>
                      </a:r>
                      <a:r>
                        <a:rPr lang="ru-RU" sz="1400" dirty="0" err="1" smtClean="0"/>
                        <a:t>кул-ре</a:t>
                      </a:r>
                      <a:r>
                        <a:rPr lang="ru-RU" sz="1400" dirty="0" smtClean="0"/>
                        <a:t> Киселёва Н. А.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Экологическая акция «Кормушка для птиц»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воспитатели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285750"/>
          <a:ext cx="7499350" cy="55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Вид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Ответственный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январь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Званые</a:t>
                      </a:r>
                      <a:r>
                        <a:rPr lang="ru-RU" sz="1400" baseline="0" dirty="0" smtClean="0"/>
                        <a:t> гости «Свет Христова Рождества»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Педагог-психолог Чайкина Э. Н.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Обрядовый праздник «Лесные </a:t>
                      </a:r>
                      <a:r>
                        <a:rPr lang="ru-RU" sz="1400" dirty="0" err="1" smtClean="0"/>
                        <a:t>колядовщики</a:t>
                      </a:r>
                      <a:r>
                        <a:rPr lang="ru-RU" sz="140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Муз. </a:t>
                      </a:r>
                      <a:r>
                        <a:rPr lang="ru-RU" sz="1400" dirty="0" err="1" smtClean="0"/>
                        <a:t>рук-ль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Голубцова</a:t>
                      </a:r>
                      <a:r>
                        <a:rPr lang="ru-RU" sz="1400" dirty="0" smtClean="0"/>
                        <a:t> С. И., воспитатели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Спортиные</a:t>
                      </a:r>
                      <a:r>
                        <a:rPr lang="ru-RU" sz="1400" dirty="0" smtClean="0"/>
                        <a:t> развлечения</a:t>
                      </a:r>
                      <a:r>
                        <a:rPr lang="ru-RU" sz="1400" baseline="0" dirty="0" smtClean="0"/>
                        <a:t> «Что нам нравится зимой», «Зимняя олимпиада»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Инструктор по физ. </a:t>
                      </a:r>
                      <a:r>
                        <a:rPr lang="ru-RU" sz="1400" dirty="0" err="1" smtClean="0"/>
                        <a:t>кул-ре</a:t>
                      </a:r>
                      <a:r>
                        <a:rPr lang="ru-RU" sz="1400" dirty="0" smtClean="0"/>
                        <a:t> Киселёва Н. А.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Челлендж</a:t>
                      </a:r>
                      <a:r>
                        <a:rPr lang="ru-RU" sz="1400" dirty="0" smtClean="0"/>
                        <a:t> «Русские</a:t>
                      </a:r>
                      <a:r>
                        <a:rPr lang="ru-RU" sz="1400" baseline="0" dirty="0" smtClean="0"/>
                        <a:t> народные сказки»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воспитатели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Выставка детских</a:t>
                      </a:r>
                      <a:r>
                        <a:rPr lang="ru-RU" sz="1400" baseline="0" dirty="0" smtClean="0"/>
                        <a:t> рисунков и коллажей «Зимушка-волшебница»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Воспитатель </a:t>
                      </a:r>
                      <a:r>
                        <a:rPr lang="ru-RU" sz="1400" dirty="0" err="1" smtClean="0"/>
                        <a:t>Занкова</a:t>
                      </a:r>
                      <a:r>
                        <a:rPr lang="ru-RU" sz="1400" dirty="0" smtClean="0"/>
                        <a:t> Л. И.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февраль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Онлайн-флешмоб</a:t>
                      </a:r>
                      <a:r>
                        <a:rPr lang="ru-RU" sz="1400" dirty="0" smtClean="0"/>
                        <a:t> «Папа может»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Ст. </a:t>
                      </a:r>
                      <a:r>
                        <a:rPr lang="ru-RU" sz="1400" dirty="0" err="1" smtClean="0"/>
                        <a:t>в-ль</a:t>
                      </a:r>
                      <a:r>
                        <a:rPr lang="ru-RU" sz="1400" dirty="0" smtClean="0"/>
                        <a:t> Шевелькова</a:t>
                      </a:r>
                      <a:r>
                        <a:rPr lang="ru-RU" sz="1400" baseline="0" dirty="0" smtClean="0"/>
                        <a:t> Т. М., воспитатели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Тематическое развлечение «Дошколята – бравые ребята!»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Муз. </a:t>
                      </a:r>
                      <a:r>
                        <a:rPr lang="ru-RU" sz="1400" dirty="0" err="1" smtClean="0"/>
                        <a:t>рук-ль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Голубцова</a:t>
                      </a:r>
                      <a:r>
                        <a:rPr lang="ru-RU" sz="1400" dirty="0" smtClean="0"/>
                        <a:t> С. И.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Акция «Бережём</a:t>
                      </a:r>
                      <a:r>
                        <a:rPr lang="ru-RU" sz="1400" baseline="0" dirty="0" smtClean="0"/>
                        <a:t> энергию»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Воспитатели групп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Спортивные мероприятия «Свистать всех наверх!», «Рота, подъём!»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Инструктор по физ. </a:t>
                      </a:r>
                      <a:r>
                        <a:rPr lang="ru-RU" sz="1400" dirty="0" err="1" smtClean="0"/>
                        <a:t>кул-ре</a:t>
                      </a:r>
                      <a:r>
                        <a:rPr lang="ru-RU" sz="1400" dirty="0" smtClean="0"/>
                        <a:t> Киселёва Н. А.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Выставка творческих работ «Буду в армии служить»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Воспитатель Прохорова А. Я.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285750"/>
          <a:ext cx="7499350" cy="621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Вид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Ответственный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март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Праздничные утренники «Я так хочу, чтобы мама улыбалась»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Муз. </a:t>
                      </a:r>
                      <a:r>
                        <a:rPr lang="ru-RU" sz="1400" dirty="0" err="1" smtClean="0"/>
                        <a:t>рук-ль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Голубцова</a:t>
                      </a:r>
                      <a:r>
                        <a:rPr lang="ru-RU" sz="1400" dirty="0" smtClean="0"/>
                        <a:t> С. И., воспитатели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Фольклорное развлечение «Масленичные посиделки»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Муз. </a:t>
                      </a:r>
                      <a:r>
                        <a:rPr lang="ru-RU" sz="1400" dirty="0" err="1" smtClean="0"/>
                        <a:t>рук-ль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Голубцова</a:t>
                      </a:r>
                      <a:r>
                        <a:rPr lang="ru-RU" sz="1400" dirty="0" smtClean="0"/>
                        <a:t> С. И.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Выставка детских рисунков «Мама – солнышко моё»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Воспитатель Калиниченко А. В.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Тематическое развлечение ко Дню православной</a:t>
                      </a:r>
                      <a:r>
                        <a:rPr lang="ru-RU" sz="1400" baseline="0" dirty="0" smtClean="0"/>
                        <a:t> книги «</a:t>
                      </a:r>
                      <a:r>
                        <a:rPr lang="ru-RU" sz="1400" baseline="0" dirty="0" err="1" smtClean="0"/>
                        <a:t>Книжкина</a:t>
                      </a:r>
                      <a:r>
                        <a:rPr lang="ru-RU" sz="1400" baseline="0" dirty="0" smtClean="0"/>
                        <a:t> история»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Педагог-психолог Чайкина Э. Н.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Спортивные досуги «Праздник мяча», «А ну-ка, девочки»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Инструктор по физ. </a:t>
                      </a:r>
                      <a:r>
                        <a:rPr lang="ru-RU" sz="1400" dirty="0" err="1" smtClean="0"/>
                        <a:t>кул-ре</a:t>
                      </a:r>
                      <a:r>
                        <a:rPr lang="ru-RU" sz="1400" dirty="0" smtClean="0"/>
                        <a:t> Киселёва Н. А.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апрель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Сезонный праздник «</a:t>
                      </a:r>
                      <a:r>
                        <a:rPr lang="ru-RU" sz="1400" dirty="0" err="1" smtClean="0"/>
                        <a:t>Весна-красна</a:t>
                      </a:r>
                      <a:r>
                        <a:rPr lang="ru-RU" sz="1400" dirty="0" smtClean="0"/>
                        <a:t>»</a:t>
                      </a:r>
                    </a:p>
                    <a:p>
                      <a:r>
                        <a:rPr lang="ru-RU" sz="1400" dirty="0" smtClean="0"/>
                        <a:t>Народные гулянья «Пасха в гости к нам пришла»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Муз. </a:t>
                      </a:r>
                      <a:r>
                        <a:rPr lang="ru-RU" sz="1400" dirty="0" err="1" smtClean="0"/>
                        <a:t>рук-ль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Голубцова</a:t>
                      </a:r>
                      <a:r>
                        <a:rPr lang="ru-RU" sz="1400" dirty="0" smtClean="0"/>
                        <a:t> С. И., </a:t>
                      </a:r>
                      <a:r>
                        <a:rPr lang="ru-RU" sz="1400" dirty="0" err="1" smtClean="0"/>
                        <a:t>воспитат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Марафон спектаклей в рамках «Дня театра»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Ст. </a:t>
                      </a:r>
                      <a:r>
                        <a:rPr lang="ru-RU" sz="1400" dirty="0" err="1" smtClean="0"/>
                        <a:t>вос-ль</a:t>
                      </a:r>
                      <a:r>
                        <a:rPr lang="ru-RU" sz="1400" dirty="0" smtClean="0"/>
                        <a:t> Шевелькова Т. М., воспитатели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Спортивный праздник «Космодром здоровья»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Инструктор по физ. </a:t>
                      </a:r>
                      <a:r>
                        <a:rPr lang="ru-RU" sz="1400" dirty="0" err="1" smtClean="0"/>
                        <a:t>кул-ре</a:t>
                      </a:r>
                      <a:r>
                        <a:rPr lang="ru-RU" sz="1400" dirty="0" smtClean="0"/>
                        <a:t> Киселёва Н. А.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Выставка  детского рисунка «Волшебный космос»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Воспитатель Куприянова Л. В.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7\Desktop\39f33a62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90"/>
            <a:ext cx="7786741" cy="6034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214313"/>
          <a:ext cx="7499350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Вид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Ответственный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май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акция «Бессмертный полк»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Ст. </a:t>
                      </a:r>
                      <a:r>
                        <a:rPr lang="ru-RU" sz="1400" dirty="0" err="1" smtClean="0"/>
                        <a:t>вос-ль</a:t>
                      </a:r>
                      <a:r>
                        <a:rPr lang="ru-RU" sz="1400" dirty="0" smtClean="0"/>
                        <a:t> Шевелькова Т. М., воспитатели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Выпускной бал «Путешествие по радуге»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Муз. </a:t>
                      </a:r>
                      <a:r>
                        <a:rPr lang="ru-RU" sz="1400" dirty="0" err="1" smtClean="0"/>
                        <a:t>рук-ль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Голубцова</a:t>
                      </a:r>
                      <a:r>
                        <a:rPr lang="ru-RU" sz="1400" dirty="0" smtClean="0"/>
                        <a:t> С. И., воспитатели подготовительных к школе групп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Музыкально-спортивная реконструкция  «Салют Победы»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Специалисты, воспитатели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Выставка детских творческих работ «День Победы</a:t>
                      </a:r>
                      <a:r>
                        <a:rPr lang="ru-RU" sz="1400" baseline="0" dirty="0" smtClean="0"/>
                        <a:t> – праздник дедов»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Воспитатель Сапунова Т. И.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Смотры, конкурсы для пед</a:t>
            </a:r>
            <a:r>
              <a:rPr lang="ru-RU" dirty="0" smtClean="0"/>
              <a:t>агогов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4288"/>
                <a:gridCol w="250506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Тематика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«Лучшая мультимедийная презентация»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Смотр-конкурс на лучший центр речевого развития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Смотр-конкурс «Безопасность и эстетичность оформления групп к новогодним конкурсам»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Смотр-конкурс «Лучший центр физического развития»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Смотр-конкурс на лучшую клумбу на территории детского сада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апрель-май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900" b="1" dirty="0" smtClean="0"/>
              <a:t>Программа воспитания</a:t>
            </a:r>
            <a:endParaRPr lang="ru-RU" sz="3900" b="1" dirty="0"/>
          </a:p>
        </p:txBody>
      </p:sp>
      <p:pic>
        <p:nvPicPr>
          <p:cNvPr id="1026" name="Picture 2" descr="C:\Users\Lenovo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976663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900" b="1" dirty="0" smtClean="0"/>
              <a:t>Проект решения педсовета</a:t>
            </a:r>
            <a:endParaRPr lang="ru-RU" sz="39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1.Работу за летний – оздоровительный период считать удовлетворительной.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2.План </a:t>
            </a:r>
            <a:r>
              <a:rPr lang="ru-RU" sz="2400" dirty="0" smtClean="0"/>
              <a:t>работы на </a:t>
            </a:r>
            <a:r>
              <a:rPr lang="ru-RU" sz="2400" dirty="0" smtClean="0"/>
              <a:t>2021-2022учебный </a:t>
            </a:r>
            <a:r>
              <a:rPr lang="ru-RU" sz="2400" dirty="0" smtClean="0"/>
              <a:t>год принять за основу .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3</a:t>
            </a:r>
            <a:r>
              <a:rPr lang="ru-RU" sz="2400" dirty="0" smtClean="0"/>
              <a:t>. Утвердить </a:t>
            </a:r>
            <a:r>
              <a:rPr lang="ru-RU" sz="2400" dirty="0" smtClean="0"/>
              <a:t>учебный план, годовой календарный план-график, сетку </a:t>
            </a:r>
            <a:r>
              <a:rPr lang="ru-RU" sz="2400" dirty="0" smtClean="0"/>
              <a:t>НОД .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4.Утвердить </a:t>
            </a:r>
            <a:r>
              <a:rPr lang="ru-RU" sz="2400" dirty="0" smtClean="0"/>
              <a:t>рабочие программы </a:t>
            </a:r>
            <a:r>
              <a:rPr lang="ru-RU" sz="2400" dirty="0" smtClean="0"/>
              <a:t>педагогов.  </a:t>
            </a:r>
          </a:p>
          <a:p>
            <a:pPr>
              <a:buNone/>
            </a:pPr>
            <a:r>
              <a:rPr lang="ru-RU" sz="2400" dirty="0" smtClean="0"/>
              <a:t>5.Группы </a:t>
            </a:r>
            <a:r>
              <a:rPr lang="ru-RU" sz="2400" dirty="0" smtClean="0"/>
              <a:t>готовы к новому учебному году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enovo\Desktop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7560840" cy="5987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in7\Desktop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28"/>
            <a:ext cx="8072494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ОтОт</a:t>
            </a:r>
            <a:endParaRPr lang="ru-RU" dirty="0"/>
          </a:p>
        </p:txBody>
      </p:sp>
      <p:pic>
        <p:nvPicPr>
          <p:cNvPr id="3074" name="Picture 2" descr="C:\Users\Win7\Desktop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85728"/>
            <a:ext cx="785818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F:\фото для презентации\4bc74eab-5f96-4020-aa98-d913dc6932b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65308">
            <a:off x="5232209" y="464685"/>
            <a:ext cx="3527423" cy="3071834"/>
          </a:xfrm>
          <a:prstGeom prst="rect">
            <a:avLst/>
          </a:prstGeom>
          <a:noFill/>
        </p:spPr>
      </p:pic>
      <p:pic>
        <p:nvPicPr>
          <p:cNvPr id="1028" name="Picture 4" descr="F:\фото для презентации\4eaa5617-1b92-4555-a4f1-0e966b91ab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78404" y="13216006"/>
            <a:ext cx="5128736" cy="3838538"/>
          </a:xfrm>
          <a:prstGeom prst="rect">
            <a:avLst/>
          </a:prstGeom>
          <a:noFill/>
        </p:spPr>
      </p:pic>
      <p:pic>
        <p:nvPicPr>
          <p:cNvPr id="1029" name="Picture 5" descr="F:\фото для презентации\4eaa5617-1b92-4555-a4f1-0e966b91ab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500438"/>
            <a:ext cx="3983341" cy="2981282"/>
          </a:xfrm>
          <a:prstGeom prst="rect">
            <a:avLst/>
          </a:prstGeom>
          <a:noFill/>
        </p:spPr>
      </p:pic>
      <p:pic>
        <p:nvPicPr>
          <p:cNvPr id="1030" name="Picture 6" descr="F:\фото для презентации\a855f9fe-62c0-4648-8f8c-4660ff1039b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37179">
            <a:off x="-228539" y="706695"/>
            <a:ext cx="4364591" cy="3276172"/>
          </a:xfrm>
          <a:prstGeom prst="rect">
            <a:avLst/>
          </a:prstGeom>
          <a:noFill/>
        </p:spPr>
      </p:pic>
      <p:pic>
        <p:nvPicPr>
          <p:cNvPr id="1031" name="Picture 7" descr="C:\Users\Win7\Desktop\depositphotos_130134026-stock-illustration-funny-caterpillar-runs-on-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786322"/>
            <a:ext cx="1968904" cy="1639791"/>
          </a:xfrm>
          <a:prstGeom prst="rect">
            <a:avLst/>
          </a:prstGeom>
          <a:noFill/>
        </p:spPr>
      </p:pic>
      <p:pic>
        <p:nvPicPr>
          <p:cNvPr id="1033" name="Picture 9" descr="C:\Users\Win7\Desktop\70677ec0be160556fa38648357db911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785794"/>
            <a:ext cx="1169987" cy="1109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фото для презентации\5fb82421-ab91-4654-86a3-d867d01d33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67709" flipH="1">
            <a:off x="2739106" y="3590476"/>
            <a:ext cx="3619456" cy="2714592"/>
          </a:xfrm>
          <a:prstGeom prst="rect">
            <a:avLst/>
          </a:prstGeom>
          <a:noFill/>
        </p:spPr>
      </p:pic>
      <p:pic>
        <p:nvPicPr>
          <p:cNvPr id="2051" name="Picture 3" descr="F:\фото для презентации\9a819d52-323b-4ea6-b3a7-1cda139b04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2214277" cy="4800600"/>
          </a:xfrm>
          <a:prstGeom prst="rect">
            <a:avLst/>
          </a:prstGeom>
          <a:noFill/>
        </p:spPr>
      </p:pic>
      <p:pic>
        <p:nvPicPr>
          <p:cNvPr id="2052" name="Picture 4" descr="F:\фото для презентации\89d8a0e2-5d9d-446d-a087-2cd4dc3549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03825">
            <a:off x="2867864" y="253826"/>
            <a:ext cx="3976630" cy="2982473"/>
          </a:xfrm>
          <a:prstGeom prst="rect">
            <a:avLst/>
          </a:prstGeom>
          <a:noFill/>
        </p:spPr>
      </p:pic>
      <p:pic>
        <p:nvPicPr>
          <p:cNvPr id="2053" name="Picture 5" descr="F:\фото для презентации\eebda1cb-ce00-41da-9e40-40e0ca75a4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071810"/>
            <a:ext cx="2752575" cy="3667044"/>
          </a:xfrm>
          <a:prstGeom prst="rect">
            <a:avLst/>
          </a:prstGeom>
          <a:noFill/>
        </p:spPr>
      </p:pic>
      <p:pic>
        <p:nvPicPr>
          <p:cNvPr id="2054" name="Picture 6" descr="C:\Users\Win7\Desktop\scale_1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50" y="214290"/>
            <a:ext cx="2500250" cy="25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36880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Анализ  готовности ДОУ к новому 2021-2022 учебному год</a:t>
            </a:r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500702"/>
            <a:ext cx="7498080" cy="74769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970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ГОДОВОЙ ПЛАН РАБОТЫ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на 2021 – 2022 учебный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941917" y="2571909"/>
            <a:ext cx="4485715" cy="2552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ЦЕЛЬ: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/>
              <a:t>Создание   эффективного    образовательного    пространства,    направленного    на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непрерывное накопление ребенком культурного опыта деятельности и общения в процессе активного взаимодействия с окружающей средой, общения с другими детьми и взрослыми при решении задач социально-коммуникативного, познавательного, речевого, художественно-эстетического и физического развития в соответствии с возрастными и индивидуальными особенностями.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199</TotalTime>
  <Words>1508</Words>
  <Application>Microsoft Office PowerPoint</Application>
  <PresentationFormat>Экран (4:3)</PresentationFormat>
  <Paragraphs>256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      </vt:lpstr>
      <vt:lpstr>Слайд 2</vt:lpstr>
      <vt:lpstr>Слайд 3</vt:lpstr>
      <vt:lpstr>ОтОт</vt:lpstr>
      <vt:lpstr>Слайд 5</vt:lpstr>
      <vt:lpstr>Слайд 6</vt:lpstr>
      <vt:lpstr>Анализ  готовности ДОУ к новому 2021-2022 учебному году</vt:lpstr>
      <vt:lpstr>ГОДОВОЙ ПЛАН РАБОТЫ на 2021 – 2022 учебный год </vt:lpstr>
      <vt:lpstr>ЦЕЛЬ:  </vt:lpstr>
      <vt:lpstr>ЗАДАЧИ:  </vt:lpstr>
      <vt:lpstr>План проведения педсоветов</vt:lpstr>
      <vt:lpstr>План проведения консультаций</vt:lpstr>
      <vt:lpstr>Слайд 13</vt:lpstr>
      <vt:lpstr>День профессионального мастерства</vt:lpstr>
      <vt:lpstr>Семинары-практикумы и круглые столы</vt:lpstr>
      <vt:lpstr>Мероприятия с детьми</vt:lpstr>
      <vt:lpstr>Слайд 17</vt:lpstr>
      <vt:lpstr>Слайд 18</vt:lpstr>
      <vt:lpstr>Слайд 19</vt:lpstr>
      <vt:lpstr>Слайд 20</vt:lpstr>
      <vt:lpstr>Смотры, конкурсы для педагогов</vt:lpstr>
      <vt:lpstr>Программа воспитания</vt:lpstr>
      <vt:lpstr>Проект решения педсовета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</dc:title>
  <dc:creator>Win7</dc:creator>
  <cp:lastModifiedBy>Шевелькова</cp:lastModifiedBy>
  <cp:revision>25</cp:revision>
  <dcterms:created xsi:type="dcterms:W3CDTF">2021-09-07T14:37:11Z</dcterms:created>
  <dcterms:modified xsi:type="dcterms:W3CDTF">2021-09-29T14:29:34Z</dcterms:modified>
</cp:coreProperties>
</file>