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70" r:id="rId3"/>
    <p:sldId id="276" r:id="rId4"/>
    <p:sldId id="268" r:id="rId5"/>
    <p:sldId id="273" r:id="rId6"/>
    <p:sldId id="271" r:id="rId7"/>
    <p:sldId id="265" r:id="rId8"/>
    <p:sldId id="274" r:id="rId9"/>
    <p:sldId id="263" r:id="rId10"/>
    <p:sldId id="288" r:id="rId11"/>
    <p:sldId id="294" r:id="rId12"/>
    <p:sldId id="287" r:id="rId13"/>
    <p:sldId id="291" r:id="rId14"/>
    <p:sldId id="290" r:id="rId15"/>
    <p:sldId id="262" r:id="rId16"/>
    <p:sldId id="297" r:id="rId17"/>
    <p:sldId id="285" r:id="rId18"/>
    <p:sldId id="292" r:id="rId19"/>
    <p:sldId id="279" r:id="rId20"/>
    <p:sldId id="29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0143" autoAdjust="0"/>
  </p:normalViewPr>
  <p:slideViewPr>
    <p:cSldViewPr>
      <p:cViewPr varScale="1">
        <p:scale>
          <a:sx n="65" d="100"/>
          <a:sy n="65" d="100"/>
        </p:scale>
        <p:origin x="-15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29694-F4C0-42E6-8168-4E73158B6028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895B0-62A5-4BFA-83FD-3341A0454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95B0-62A5-4BFA-83FD-3341A0454C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95B0-62A5-4BFA-83FD-3341A0454C4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95B0-62A5-4BFA-83FD-3341A0454C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95B0-62A5-4BFA-83FD-3341A0454C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95B0-62A5-4BFA-83FD-3341A0454C4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95B0-62A5-4BFA-83FD-3341A0454C4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95B0-62A5-4BFA-83FD-3341A0454C4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95B0-62A5-4BFA-83FD-3341A0454C4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95B0-62A5-4BFA-83FD-3341A0454C4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656184"/>
          </a:xfrm>
        </p:spPr>
        <p:txBody>
          <a:bodyPr/>
          <a:lstStyle/>
          <a:p>
            <a:r>
              <a:rPr lang="ru-RU" sz="8000" dirty="0" smtClean="0">
                <a:solidFill>
                  <a:srgbClr val="FF0000"/>
                </a:solidFill>
              </a:rPr>
              <a:t/>
            </a:r>
            <a:br>
              <a:rPr lang="ru-RU" sz="8000" dirty="0" smtClean="0">
                <a:solidFill>
                  <a:srgbClr val="FF0000"/>
                </a:solidFill>
              </a:rPr>
            </a:br>
            <a:endParaRPr lang="ru-RU" sz="8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436096" y="4653136"/>
            <a:ext cx="3528392" cy="180020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Подготовила:    </a:t>
            </a:r>
            <a:r>
              <a:rPr lang="ru-RU" sz="2000" b="1" dirty="0" err="1" smtClean="0">
                <a:solidFill>
                  <a:schemeClr val="tx1"/>
                </a:solidFill>
              </a:rPr>
              <a:t>Асташенкова</a:t>
            </a:r>
            <a:r>
              <a:rPr lang="ru-RU" sz="2000" b="1" dirty="0" smtClean="0">
                <a:solidFill>
                  <a:schemeClr val="tx1"/>
                </a:solidFill>
              </a:rPr>
              <a:t> Алла Анатольевна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Воспитатель 1квалиф.категории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Г.Белый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Муниципальное дошкольное образовательное учреждение «Детский сад №2»</a:t>
            </a:r>
            <a:endParaRPr lang="ru-RU" sz="24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348880"/>
            <a:ext cx="8208912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latin typeface="+mn-lt"/>
                <a:cs typeface="Times New Roman" pitchFamily="18" charset="0"/>
              </a:rPr>
              <a:t>Проект на тему: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«Правильно питаться – здоровья набираться!»</a:t>
            </a:r>
            <a:endParaRPr lang="ru-RU" sz="32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Совместная деятельность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44823"/>
            <a:ext cx="4497388" cy="1008113"/>
          </a:xfrm>
        </p:spPr>
        <p:txBody>
          <a:bodyPr/>
          <a:lstStyle/>
          <a:p>
            <a:r>
              <a:rPr lang="ru-RU" sz="2000" dirty="0" smtClean="0"/>
              <a:t>«Витаминная тарелка»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2204864"/>
            <a:ext cx="4139952" cy="648072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000" dirty="0" smtClean="0"/>
              <a:t>«Польза овощей и фруктов»</a:t>
            </a:r>
            <a:endParaRPr lang="ru-RU" sz="2000" dirty="0"/>
          </a:p>
        </p:txBody>
      </p:sp>
      <p:pic>
        <p:nvPicPr>
          <p:cNvPr id="7" name="Picture 3" descr="F:\Новая папка\IMG_20241114_1145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2103578" cy="1584176"/>
          </a:xfrm>
          <a:prstGeom prst="teardrop">
            <a:avLst>
              <a:gd name="adj" fmla="val 70912"/>
            </a:avLst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F:\Новая папка\.trashed-1735673462-IMG_20241114_092150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680" y="2852936"/>
            <a:ext cx="2357320" cy="2520280"/>
          </a:xfrm>
          <a:prstGeom prst="can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pic>
        <p:nvPicPr>
          <p:cNvPr id="9" name="Рисунок 8" descr="F:\Новая папка\IMG_20241119_0922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25144"/>
            <a:ext cx="2880320" cy="1872208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sp>
        <p:nvSpPr>
          <p:cNvPr id="10" name="Прямоугольник 9"/>
          <p:cNvSpPr/>
          <p:nvPr/>
        </p:nvSpPr>
        <p:spPr>
          <a:xfrm>
            <a:off x="0" y="4077072"/>
            <a:ext cx="3923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«Еда полезная и вредная»</a:t>
            </a:r>
            <a:endParaRPr lang="ru-RU" sz="2000" b="1" dirty="0">
              <a:latin typeface="+mn-lt"/>
            </a:endParaRPr>
          </a:p>
        </p:txBody>
      </p:sp>
      <p:pic>
        <p:nvPicPr>
          <p:cNvPr id="11" name="Рисунок 10" descr="C:\Users\Алла\Desktop\Новая папка\.trashed-1735673434-IMG_20241114_1609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717032"/>
            <a:ext cx="2439144" cy="2160240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59832" y="6027003"/>
            <a:ext cx="3200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2000" b="1" dirty="0" smtClean="0">
                <a:latin typeface="+mn-lt"/>
              </a:rPr>
              <a:t>Азбука правильного питания»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Дыхательная гимнастика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/>
          <a:lstStyle/>
          <a:p>
            <a:r>
              <a:rPr lang="ru-RU" dirty="0" smtClean="0"/>
              <a:t>Пальчиковые игры</a:t>
            </a:r>
            <a:endParaRPr lang="ru-RU" dirty="0"/>
          </a:p>
        </p:txBody>
      </p:sp>
      <p:pic>
        <p:nvPicPr>
          <p:cNvPr id="7" name="Содержимое 6" descr="C:\Users\Алла\Desktop\Новая папка\.trashed-1735673392-IMG_20241118_09332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1978169" cy="23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F:\Новая папка\IMG_20241119_092250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420888"/>
            <a:ext cx="2314600" cy="1728192"/>
          </a:xfrm>
          <a:prstGeom prst="ellipseRibbon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C:\Users\Алла\Desktop\Новая папка\IMG_20241206_0945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276872"/>
            <a:ext cx="2088232" cy="1728192"/>
          </a:xfrm>
          <a:prstGeom prst="borderCallout1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64088" y="3717032"/>
            <a:ext cx="34563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000" b="1" dirty="0" smtClean="0">
                <a:latin typeface="+mn-lt"/>
              </a:rPr>
              <a:t>«Мы делили апельсин»</a:t>
            </a:r>
          </a:p>
          <a:p>
            <a:r>
              <a:rPr lang="ru-RU" sz="2000" b="1" dirty="0" smtClean="0">
                <a:latin typeface="+mn-lt"/>
              </a:rPr>
              <a:t>«Капуста»</a:t>
            </a:r>
            <a:endParaRPr lang="ru-RU" sz="2000" b="1" dirty="0">
              <a:latin typeface="+mn-lt"/>
            </a:endParaRPr>
          </a:p>
        </p:txBody>
      </p:sp>
      <p:pic>
        <p:nvPicPr>
          <p:cNvPr id="12" name="Рисунок 11" descr="C:\Users\Алла\AppData\Local\Microsoft\Windows\Temporary Internet Files\Content.Word\.trashed-1735994601-IMG_20241205_1106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581128"/>
            <a:ext cx="2160240" cy="2016224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99592" y="260648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+mj-lt"/>
              </a:rPr>
              <a:t>Совместная деятельность</a:t>
            </a:r>
            <a:endParaRPr lang="ru-RU" sz="32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149080"/>
            <a:ext cx="2761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«Пьем горячий чай»</a:t>
            </a:r>
            <a:endParaRPr lang="ru-RU" sz="2000" b="1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6198990"/>
            <a:ext cx="4001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«Пьем сок через трубочку»</a:t>
            </a:r>
            <a:endParaRPr lang="ru-RU" sz="2000" b="1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813994"/>
            <a:ext cx="1907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«Каша кипит»</a:t>
            </a:r>
            <a:endParaRPr lang="ru-RU" sz="2000" b="1" dirty="0">
              <a:latin typeface="+mn-lt"/>
            </a:endParaRPr>
          </a:p>
        </p:txBody>
      </p:sp>
      <p:pic>
        <p:nvPicPr>
          <p:cNvPr id="18" name="Рисунок 17" descr="C:\Users\Алла\AppData\Local\Microsoft\Windows\Temporary Internet Files\Content.Word\.trashed-1735994638-IMG_20241205_10565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4437112"/>
            <a:ext cx="2376264" cy="17281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F:\Новая папка\IMG_20241115_1054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92896"/>
            <a:ext cx="2813224" cy="1656184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040188" cy="504055"/>
          </a:xfrm>
        </p:spPr>
        <p:txBody>
          <a:bodyPr/>
          <a:lstStyle/>
          <a:p>
            <a:r>
              <a:rPr lang="ru-RU" sz="2000" dirty="0" smtClean="0"/>
              <a:t>«Угадай на вкус»</a:t>
            </a:r>
            <a:endParaRPr lang="ru-RU" sz="20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139952" y="1916832"/>
            <a:ext cx="4752527" cy="864096"/>
          </a:xfrm>
        </p:spPr>
        <p:txBody>
          <a:bodyPr/>
          <a:lstStyle/>
          <a:p>
            <a:r>
              <a:rPr lang="ru-RU" sz="2000" dirty="0" smtClean="0"/>
              <a:t>«Влияние кока-колы» на предметы и продукты»</a:t>
            </a:r>
            <a:endParaRPr lang="ru-RU" sz="20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971600" y="2564904"/>
            <a:ext cx="7848872" cy="252028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</a:t>
            </a:r>
            <a:endParaRPr lang="ru-RU" dirty="0"/>
          </a:p>
        </p:txBody>
      </p:sp>
      <p:pic>
        <p:nvPicPr>
          <p:cNvPr id="11" name="Рисунок 10" descr="F:\Новая папка\IMG_20241115_1058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924944"/>
            <a:ext cx="2880320" cy="3024336"/>
          </a:xfrm>
          <a:prstGeom prst="star10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12" name="Рисунок 11" descr="F:\Новая папка\IMG_20241115_1056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36912"/>
            <a:ext cx="2066975" cy="2520280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F:\Новая папка\IMG_20241115_1106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933056"/>
            <a:ext cx="2592288" cy="2520280"/>
          </a:xfrm>
          <a:prstGeom prst="wedgeRectCallou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0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Опыты - эксперименты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6093296"/>
            <a:ext cx="4051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«Чем вреден </a:t>
            </a:r>
            <a:r>
              <a:rPr lang="ru-RU" sz="2000" b="1" dirty="0" err="1" smtClean="0">
                <a:latin typeface="+mn-lt"/>
              </a:rPr>
              <a:t>чупа</a:t>
            </a:r>
            <a:r>
              <a:rPr lang="ru-RU" sz="2000" b="1" dirty="0" smtClean="0">
                <a:latin typeface="+mn-lt"/>
              </a:rPr>
              <a:t> –</a:t>
            </a:r>
            <a:r>
              <a:rPr lang="ru-RU" sz="2000" b="1" dirty="0" err="1" smtClean="0">
                <a:latin typeface="+mn-lt"/>
              </a:rPr>
              <a:t>чупс</a:t>
            </a:r>
            <a:r>
              <a:rPr lang="ru-RU" sz="2000" b="1" dirty="0" smtClean="0">
                <a:latin typeface="+mn-lt"/>
              </a:rPr>
              <a:t>?»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9512" y="1916832"/>
            <a:ext cx="8424936" cy="43924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- К. Чуковский «</a:t>
            </a:r>
            <a:r>
              <a:rPr lang="ru-RU" dirty="0" err="1" smtClean="0"/>
              <a:t>Федорено</a:t>
            </a:r>
            <a:r>
              <a:rPr lang="ru-RU" dirty="0" smtClean="0"/>
              <a:t>  горе»   «Мой </a:t>
            </a:r>
            <a:r>
              <a:rPr lang="ru-RU" dirty="0" err="1" smtClean="0"/>
              <a:t>додыр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 - Б.Гримм «Горшочек каши» Успенский «Дети, которые плохо едят в детском саду» </a:t>
            </a:r>
          </a:p>
          <a:p>
            <a:pPr>
              <a:buNone/>
            </a:pPr>
            <a:r>
              <a:rPr lang="ru-RU" dirty="0" smtClean="0"/>
              <a:t>- С. Михалков «Про девочку которая плохо кушала»</a:t>
            </a:r>
          </a:p>
          <a:p>
            <a:pPr>
              <a:buNone/>
            </a:pPr>
            <a:r>
              <a:rPr lang="ru-RU" dirty="0" smtClean="0"/>
              <a:t>Стихотворения: </a:t>
            </a:r>
          </a:p>
          <a:p>
            <a:pPr>
              <a:buNone/>
            </a:pPr>
            <a:r>
              <a:rPr lang="ru-RU" dirty="0" smtClean="0"/>
              <a:t>-    Ю </a:t>
            </a:r>
            <a:r>
              <a:rPr lang="ru-RU" dirty="0" err="1" smtClean="0"/>
              <a:t>Тувин</a:t>
            </a:r>
            <a:r>
              <a:rPr lang="ru-RU" dirty="0" smtClean="0"/>
              <a:t> «Овощи»</a:t>
            </a:r>
          </a:p>
          <a:p>
            <a:pPr>
              <a:buNone/>
            </a:pPr>
            <a:r>
              <a:rPr lang="ru-RU" dirty="0" smtClean="0"/>
              <a:t>-    </a:t>
            </a:r>
            <a:r>
              <a:rPr lang="ru-RU" dirty="0" err="1" smtClean="0"/>
              <a:t>Е.А.Алябьевой</a:t>
            </a:r>
            <a:r>
              <a:rPr lang="ru-RU" dirty="0" smtClean="0"/>
              <a:t> «Хочу конфет» «Сладкоежка»</a:t>
            </a:r>
          </a:p>
          <a:p>
            <a:pPr>
              <a:buFontTx/>
              <a:buChar char="-"/>
            </a:pPr>
            <a:r>
              <a:rPr lang="ru-RU" dirty="0" smtClean="0"/>
              <a:t>Аким Я. «Хлебушек душистый» </a:t>
            </a:r>
          </a:p>
          <a:p>
            <a:pPr>
              <a:buNone/>
            </a:pPr>
            <a:r>
              <a:rPr lang="ru-RU" dirty="0" smtClean="0"/>
              <a:t> -   </a:t>
            </a:r>
            <a:r>
              <a:rPr lang="ru-RU" dirty="0" err="1" smtClean="0"/>
              <a:t>С.Погореловский</a:t>
            </a:r>
            <a:r>
              <a:rPr lang="ru-RU" dirty="0" smtClean="0"/>
              <a:t> «Хлебушко» </a:t>
            </a:r>
          </a:p>
          <a:p>
            <a:pPr>
              <a:buNone/>
            </a:pPr>
            <a:r>
              <a:rPr lang="ru-RU" dirty="0" smtClean="0"/>
              <a:t>-   </a:t>
            </a:r>
            <a:r>
              <a:rPr lang="ru-RU" dirty="0" err="1" smtClean="0"/>
              <a:t>А.Мусатов</a:t>
            </a:r>
            <a:r>
              <a:rPr lang="ru-RU" dirty="0" smtClean="0"/>
              <a:t> «Стакан молока»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Чтение художественной литературы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Загадки об овощах и фруктах, пословицы и поговорки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Содержимое 4" descr="C:\Users\Алла\AppData\Local\Microsoft\Windows\Temporary Internet Files\Content.Word\IMG_20241205_1541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3816424" cy="3168352"/>
          </a:xfrm>
          <a:prstGeom prst="horizontalScroll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F:\Новая папка\IMG_20241205_1547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80928"/>
            <a:ext cx="3203848" cy="3600400"/>
          </a:xfrm>
          <a:prstGeom prst="wedgeRectCallou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2987824" cy="3672408"/>
          </a:xfrm>
          <a:prstGeom prst="wedgeRectCallou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09120"/>
            <a:ext cx="2664296" cy="23488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-459432"/>
            <a:ext cx="8208912" cy="1224136"/>
          </a:xfrm>
        </p:spPr>
        <p:txBody>
          <a:bodyPr/>
          <a:lstStyle/>
          <a:p>
            <a:pPr algn="ctr"/>
            <a:r>
              <a:rPr lang="ru-RU" sz="3200" i="1" u="sng" dirty="0" smtClean="0">
                <a:solidFill>
                  <a:srgbClr val="FF0000"/>
                </a:solidFill>
                <a:latin typeface="+mj-lt"/>
              </a:rPr>
              <a:t>Самостоятельная деятельность</a:t>
            </a:r>
            <a:endParaRPr lang="ru-RU" sz="3200" i="1" u="sng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Содержимое 7" descr="C:\Users\Алла\Desktop\Новая папка\IMG_20241206_09542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1728192" cy="1512168"/>
          </a:xfrm>
          <a:prstGeom prst="plaque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C:\Users\Алла\Desktop\Новая папка\IMG_20241206_1003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0813" y="4005064"/>
            <a:ext cx="2963187" cy="2232248"/>
          </a:xfrm>
          <a:prstGeom prst="wedgeEllipseCallou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C:\Users\Алла\Desktop\Новая папка\IMG_20241206_1004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77072"/>
            <a:ext cx="1979712" cy="234888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1520" y="1844824"/>
            <a:ext cx="3960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Дидактические игры</a:t>
            </a:r>
            <a:endParaRPr lang="ru-RU" sz="2400" u="sng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898216"/>
            <a:ext cx="3528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«Полезно не полезно»</a:t>
            </a:r>
            <a:endParaRPr lang="ru-RU" b="1" dirty="0"/>
          </a:p>
        </p:txBody>
      </p:sp>
      <p:pic>
        <p:nvPicPr>
          <p:cNvPr id="13" name="Рисунок 12" descr="F:\Новая папка\IMG_20241114_0935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365104"/>
            <a:ext cx="2304256" cy="1728192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79512" y="6237312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2000" b="1" dirty="0" smtClean="0">
                <a:latin typeface="+mn-lt"/>
              </a:rPr>
              <a:t>Съедобное – не съедобное»</a:t>
            </a:r>
            <a:endParaRPr lang="ru-RU" sz="2000" b="1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3645024"/>
            <a:ext cx="4499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«Что растет на </a:t>
            </a:r>
            <a:r>
              <a:rPr lang="ru-RU" sz="2000" b="1" dirty="0" err="1" smtClean="0">
                <a:latin typeface="+mn-lt"/>
              </a:rPr>
              <a:t>землеи</a:t>
            </a:r>
            <a:r>
              <a:rPr lang="ru-RU" sz="2000" b="1" dirty="0" smtClean="0">
                <a:latin typeface="+mn-lt"/>
              </a:rPr>
              <a:t>, что на дереве»</a:t>
            </a:r>
            <a:endParaRPr lang="ru-RU" sz="2000" b="1" dirty="0">
              <a:latin typeface="+mn-lt"/>
            </a:endParaRPr>
          </a:p>
        </p:txBody>
      </p:sp>
      <p:pic>
        <p:nvPicPr>
          <p:cNvPr id="16" name="Рисунок 15" descr="F:\Новая папка\IMG_20241113_16291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916832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 descr="F:\Новая папка\IMG_20241113_16375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772816"/>
            <a:ext cx="2483768" cy="1944216"/>
          </a:xfrm>
          <a:prstGeom prst="decagon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sp>
        <p:nvSpPr>
          <p:cNvPr id="18" name="Прямоугольник 17"/>
          <p:cNvSpPr/>
          <p:nvPr/>
        </p:nvSpPr>
        <p:spPr>
          <a:xfrm>
            <a:off x="6084168" y="6381328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«Что лишнее?»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373216"/>
            <a:ext cx="1872208" cy="648072"/>
          </a:xfrm>
        </p:spPr>
        <p:txBody>
          <a:bodyPr/>
          <a:lstStyle/>
          <a:p>
            <a:r>
              <a:rPr lang="ru-RU" sz="2000" dirty="0" smtClean="0"/>
              <a:t>«Найди пару»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4365104"/>
            <a:ext cx="3024336" cy="504056"/>
          </a:xfrm>
        </p:spPr>
        <p:txBody>
          <a:bodyPr/>
          <a:lstStyle/>
          <a:p>
            <a:r>
              <a:rPr lang="ru-RU" sz="2000" dirty="0" smtClean="0"/>
              <a:t>«Угадай на ощупь» </a:t>
            </a:r>
            <a:endParaRPr lang="ru-RU" sz="2000" dirty="0"/>
          </a:p>
        </p:txBody>
      </p:sp>
      <p:pic>
        <p:nvPicPr>
          <p:cNvPr id="7" name="Содержимое 6" descr="F:\Новая папка\IMG_20241114_17391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44824"/>
            <a:ext cx="2232248" cy="2880320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C:\Users\Алла\AppData\Local\Microsoft\Windows\Temporary Internet Files\Content.Word\IMG_20241202_171327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4904"/>
            <a:ext cx="2304256" cy="2232248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699793" y="2060848"/>
            <a:ext cx="276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«Свари кашу»</a:t>
            </a:r>
            <a:endParaRPr lang="ru-RU" b="1" dirty="0"/>
          </a:p>
        </p:txBody>
      </p:sp>
      <p:pic>
        <p:nvPicPr>
          <p:cNvPr id="10" name="Содержимое 7" descr="C:\Users\Алла\AppData\Local\Microsoft\Windows\Temporary Internet Files\Content.Word\.trashed-1735994642-IMG_20241205_104820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88840"/>
            <a:ext cx="2016224" cy="25922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Содержимое 6" descr="C:\Users\Алла\Desktop\Новая папка\IMG_20241206_102713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429000"/>
            <a:ext cx="1656184" cy="2304256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868144" y="5733256"/>
            <a:ext cx="3275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Игра «Свари суп и компот»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752528" cy="850106"/>
          </a:xfrm>
        </p:spPr>
        <p:txBody>
          <a:bodyPr/>
          <a:lstStyle/>
          <a:p>
            <a:pPr lvl="0" algn="l"/>
            <a:r>
              <a:rPr lang="ru-RU" sz="2400" b="1" dirty="0" smtClean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Сюжетно – ролевые игры</a:t>
            </a:r>
            <a:r>
              <a:rPr lang="ru-RU" sz="2400" dirty="0" smtClean="0">
                <a:cs typeface="Arial" pitchFamily="34" charset="0"/>
              </a:rPr>
              <a:t/>
            </a:r>
            <a:br>
              <a:rPr lang="ru-RU" sz="2400" dirty="0" smtClean="0"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546848" cy="648072"/>
          </a:xfrm>
        </p:spPr>
        <p:txBody>
          <a:bodyPr/>
          <a:lstStyle/>
          <a:p>
            <a:r>
              <a:rPr lang="ru-RU" sz="2000" dirty="0" smtClean="0"/>
              <a:t>«На приеме у врача»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2120" y="1772817"/>
            <a:ext cx="3034680" cy="648071"/>
          </a:xfrm>
        </p:spPr>
        <p:txBody>
          <a:bodyPr/>
          <a:lstStyle/>
          <a:p>
            <a:r>
              <a:rPr lang="ru-RU" sz="2000" dirty="0" smtClean="0"/>
              <a:t>«Магазин»</a:t>
            </a:r>
            <a:endParaRPr lang="ru-RU" sz="2000" dirty="0"/>
          </a:p>
        </p:txBody>
      </p:sp>
      <p:pic>
        <p:nvPicPr>
          <p:cNvPr id="12" name="Содержимое 11" descr="F:\Новая папка\IMG_20241114_10122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2160240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Новая папка\IMG_20241114_1013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1008"/>
            <a:ext cx="154956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Новая папка\IMG_20241114_1014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1872208" cy="2232248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Новая папка\IMG_20241114_1017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013176"/>
            <a:ext cx="2372469" cy="1844824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F:\Новая папка\IMG_20241128_110305.jpg"/>
          <p:cNvPicPr>
            <a:picLocks noGrp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1792" y="1844824"/>
            <a:ext cx="1872208" cy="1800200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F:\Новая папка\IMG_20241128_11022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365104"/>
            <a:ext cx="2474962" cy="20608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F:\Новая папка\IMG_20241128_11034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2492896"/>
            <a:ext cx="1944216" cy="2160240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F:\Новая папка\IMG_20241128_11043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4725144"/>
            <a:ext cx="2664296" cy="1665882"/>
          </a:xfrm>
          <a:prstGeom prst="star24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Работа с родителями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2708921"/>
            <a:ext cx="1584176" cy="43204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Памятка</a:t>
            </a:r>
            <a:endParaRPr lang="ru-RU" sz="20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432048"/>
          </a:xfrm>
        </p:spPr>
        <p:txBody>
          <a:bodyPr/>
          <a:lstStyle/>
          <a:p>
            <a:r>
              <a:rPr lang="ru-RU" sz="2000" dirty="0" smtClean="0"/>
              <a:t>Анкеты: «Здоровый образ жизни»</a:t>
            </a: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012160" y="1988840"/>
            <a:ext cx="2674640" cy="432049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Консультация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44824"/>
            <a:ext cx="1547664" cy="1872208"/>
          </a:xfrm>
          <a:prstGeom prst="flowChartDisplay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924944"/>
            <a:ext cx="18652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131840" y="3717032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Папка передвижка </a:t>
            </a:r>
            <a:endParaRPr lang="ru-RU" sz="2000" b="1" dirty="0">
              <a:latin typeface="+mn-lt"/>
            </a:endParaRPr>
          </a:p>
        </p:txBody>
      </p:sp>
      <p:pic>
        <p:nvPicPr>
          <p:cNvPr id="13" name="Рисунок 12" descr="F:\Новая папка\.trashed-1734702502-IMG_20241120_1648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93096"/>
            <a:ext cx="15841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95535" y="3717032"/>
            <a:ext cx="2376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«</a:t>
            </a:r>
            <a:r>
              <a:rPr lang="ru-RU" sz="2000" b="1" dirty="0" err="1" smtClean="0">
                <a:latin typeface="+mn-lt"/>
              </a:rPr>
              <a:t>Стен-газета</a:t>
            </a:r>
            <a:r>
              <a:rPr lang="ru-RU" sz="2000" b="1" dirty="0" smtClean="0">
                <a:latin typeface="+mn-lt"/>
              </a:rPr>
              <a:t>»</a:t>
            </a:r>
            <a:endParaRPr lang="ru-RU" sz="2000" b="1" dirty="0">
              <a:latin typeface="+mn-lt"/>
            </a:endParaRPr>
          </a:p>
        </p:txBody>
      </p:sp>
      <p:pic>
        <p:nvPicPr>
          <p:cNvPr id="15" name="Рисунок 14" descr="F:\Новая папка\IMG_20241122_1808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348880"/>
            <a:ext cx="2800895" cy="139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F:\Новая папка\IMG_20241112_08405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077072"/>
            <a:ext cx="2232248" cy="21602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629994" y="6237312"/>
            <a:ext cx="2734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  </a:t>
            </a:r>
            <a:r>
              <a:rPr lang="ru-RU" sz="2000" b="1" dirty="0" smtClean="0">
                <a:latin typeface="+mn-lt"/>
              </a:rPr>
              <a:t>«</a:t>
            </a:r>
            <a:r>
              <a:rPr lang="ru-RU" sz="2000" b="1" dirty="0" smtClean="0">
                <a:latin typeface="+mn-lt"/>
              </a:rPr>
              <a:t>Книжка малышка»</a:t>
            </a:r>
            <a:endParaRPr lang="ru-RU" sz="2000" b="1" dirty="0">
              <a:latin typeface="+mn-lt"/>
            </a:endParaRPr>
          </a:p>
        </p:txBody>
      </p:sp>
      <p:pic>
        <p:nvPicPr>
          <p:cNvPr id="18" name="Рисунок 17" descr="C:\Users\Алла\AppData\Local\Microsoft\Windows\Temporary Internet Files\Content.Word\IMG_20241208_19004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2204864"/>
            <a:ext cx="1728192" cy="1440160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Алла\AppData\Local\Microsoft\Windows\Temporary Internet Files\Content.Word\IMG_20241210_10521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717032"/>
            <a:ext cx="1440160" cy="165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Алла\AppData\Local\Microsoft\Windows\Temporary Internet Files\Content.Word\IMG_20241210_10492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4797152"/>
            <a:ext cx="14401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292080" y="6021288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</a:rPr>
              <a:t>Оформление </a:t>
            </a:r>
            <a:r>
              <a:rPr lang="ru-RU" sz="2000" b="1" dirty="0" smtClean="0">
                <a:latin typeface="+mn-lt"/>
              </a:rPr>
              <a:t>альбома: </a:t>
            </a:r>
            <a:r>
              <a:rPr lang="ru-RU" sz="2000" b="1" dirty="0" smtClean="0">
                <a:latin typeface="+mn-lt"/>
              </a:rPr>
              <a:t>«Питание дело серьёзное»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260648"/>
            <a:ext cx="8352928" cy="936105"/>
          </a:xfrm>
        </p:spPr>
        <p:txBody>
          <a:bodyPr/>
          <a:lstStyle/>
          <a:p>
            <a:pPr>
              <a:buNone/>
            </a:pPr>
            <a:r>
              <a:rPr lang="ru-RU" sz="2400" b="1" u="sng" dirty="0" smtClean="0"/>
              <a:t>3. Заключительный этап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40"/>
            <a:ext cx="6287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Итоговое мероприятие с детьми: </a:t>
            </a:r>
          </a:p>
          <a:p>
            <a:pPr>
              <a:buNone/>
            </a:pPr>
            <a:r>
              <a:rPr lang="ru-RU" sz="2000" b="1" dirty="0" smtClean="0">
                <a:latin typeface="+mn-lt"/>
              </a:rPr>
              <a:t>«Витамин лукошко- </a:t>
            </a:r>
            <a:r>
              <a:rPr lang="ru-RU" sz="2000" b="1" smtClean="0">
                <a:latin typeface="+mn-lt"/>
              </a:rPr>
              <a:t>высадим мы на </a:t>
            </a:r>
            <a:r>
              <a:rPr lang="ru-RU" sz="2000" b="1" dirty="0" smtClean="0">
                <a:latin typeface="+mn-lt"/>
              </a:rPr>
              <a:t>своем окошке!»</a:t>
            </a:r>
          </a:p>
        </p:txBody>
      </p:sp>
      <p:pic>
        <p:nvPicPr>
          <p:cNvPr id="8" name="Рисунок 7" descr="F:\Новая папка\.trashed-1735582068-IMG_20241121_1042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2448272" cy="20162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F:\Новая папка\.trashed-1735582029-IMG_20241121_1047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337720"/>
            <a:ext cx="3528392" cy="2520280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F:\Новая папка\.trashed-1735582055-IMG_20241121_1043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204864"/>
            <a:ext cx="2448272" cy="2304256"/>
          </a:xfrm>
          <a:prstGeom prst="wedgeEllipseCallou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F:\Новая папка\IMG_20241121_1046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437112"/>
            <a:ext cx="2232248" cy="2160240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34605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Предисловие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8219256" cy="4536504"/>
          </a:xfrm>
        </p:spPr>
        <p:txBody>
          <a:bodyPr/>
          <a:lstStyle/>
          <a:p>
            <a:pPr algn="r">
              <a:buNone/>
            </a:pPr>
            <a:r>
              <a:rPr lang="ru-RU" sz="2400" b="1" i="1" dirty="0" smtClean="0">
                <a:cs typeface="Times New Roman" pitchFamily="18" charset="0"/>
              </a:rPr>
              <a:t>Здоровье ребенка превыше всего,</a:t>
            </a:r>
          </a:p>
          <a:p>
            <a:pPr algn="r">
              <a:buNone/>
            </a:pPr>
            <a:r>
              <a:rPr lang="ru-RU" sz="2400" b="1" i="1" dirty="0" smtClean="0">
                <a:cs typeface="Times New Roman" pitchFamily="18" charset="0"/>
              </a:rPr>
              <a:t> Богатство земли не заменит его,</a:t>
            </a:r>
          </a:p>
          <a:p>
            <a:pPr algn="r">
              <a:buNone/>
            </a:pPr>
            <a:r>
              <a:rPr lang="ru-RU" sz="2400" b="1" i="1" dirty="0" smtClean="0">
                <a:cs typeface="Times New Roman" pitchFamily="18" charset="0"/>
              </a:rPr>
              <a:t> Здоровье не купишь, никто не продаст,</a:t>
            </a:r>
          </a:p>
          <a:p>
            <a:pPr algn="r">
              <a:buNone/>
            </a:pPr>
            <a:r>
              <a:rPr lang="ru-RU" sz="2400" b="1" i="1" dirty="0" smtClean="0">
                <a:cs typeface="Times New Roman" pitchFamily="18" charset="0"/>
              </a:rPr>
              <a:t> Его берегите, как сердце, как глаз. </a:t>
            </a:r>
          </a:p>
          <a:p>
            <a:pPr algn="r">
              <a:buNone/>
            </a:pPr>
            <a:r>
              <a:rPr lang="ru-RU" sz="2400" b="1" i="1" dirty="0" smtClean="0">
                <a:cs typeface="Times New Roman" pitchFamily="18" charset="0"/>
              </a:rPr>
              <a:t>                                                           </a:t>
            </a:r>
            <a:r>
              <a:rPr lang="ru-RU" sz="2400" b="1" i="1" dirty="0" err="1" smtClean="0">
                <a:cs typeface="Times New Roman" pitchFamily="18" charset="0"/>
              </a:rPr>
              <a:t>Ж.Жабаев</a:t>
            </a:r>
            <a:r>
              <a:rPr lang="ru-RU" sz="2400" b="1" i="1" dirty="0" smtClean="0">
                <a:cs typeface="Times New Roman" pitchFamily="18" charset="0"/>
              </a:rPr>
              <a:t>.                                                                                                                                          </a:t>
            </a:r>
            <a:r>
              <a:rPr lang="ru-RU" sz="2400" b="1" dirty="0" smtClean="0">
                <a:cs typeface="Times New Roman" pitchFamily="18" charset="0"/>
              </a:rPr>
              <a:t>Детство</a:t>
            </a:r>
            <a:r>
              <a:rPr lang="ru-RU" sz="2400" dirty="0" smtClean="0">
                <a:cs typeface="Times New Roman" pitchFamily="18" charset="0"/>
              </a:rPr>
              <a:t> – уникальный период жизни человека, в процессе которого формируется здоровье.</a:t>
            </a:r>
          </a:p>
          <a:p>
            <a:pPr algn="ctr">
              <a:buNone/>
            </a:pPr>
            <a:r>
              <a:rPr lang="ru-RU" sz="2400" dirty="0" smtClean="0">
                <a:cs typeface="Times New Roman" pitchFamily="18" charset="0"/>
              </a:rPr>
              <a:t>Все, что приобретено ребенком в детстве, сохраняется на всю жизнь. Важно научить ребенка, понимать, сколько ценно здоровье для человека и как важно стремиться к здоровому образу жизни.</a:t>
            </a:r>
          </a:p>
          <a:p>
            <a:pPr>
              <a:buNone/>
            </a:pPr>
            <a:r>
              <a:rPr lang="ru-RU" sz="2400" b="1" dirty="0" smtClean="0">
                <a:cs typeface="Times New Roman" pitchFamily="18" charset="0"/>
              </a:rPr>
              <a:t> 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439248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059016" cy="10081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АКТУАЛЬНОСТЬ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20486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/>
            <a:r>
              <a:rPr lang="ru-RU" sz="2400" b="1" dirty="0" smtClean="0">
                <a:solidFill>
                  <a:srgbClr val="333333"/>
                </a:solidFill>
                <a:latin typeface="+mn-lt"/>
                <a:ea typeface="Segoe UI" pitchFamily="34" charset="0"/>
                <a:cs typeface="Segoe UI" pitchFamily="34" charset="0"/>
              </a:rPr>
              <a:t>Рациональное</a:t>
            </a:r>
            <a:r>
              <a:rPr lang="ru-RU" sz="2400" dirty="0" smtClean="0">
                <a:solidFill>
                  <a:srgbClr val="333333"/>
                </a:solidFill>
                <a:latin typeface="+mn-lt"/>
                <a:ea typeface="Segoe UI" pitchFamily="34" charset="0"/>
                <a:cs typeface="Segoe UI" pitchFamily="34" charset="0"/>
              </a:rPr>
              <a:t> </a:t>
            </a:r>
            <a:r>
              <a:rPr lang="ru-RU" sz="2400" b="1" dirty="0" smtClean="0">
                <a:solidFill>
                  <a:srgbClr val="333333"/>
                </a:solidFill>
                <a:latin typeface="+mn-lt"/>
                <a:ea typeface="Segoe UI" pitchFamily="34" charset="0"/>
                <a:cs typeface="Segoe UI" pitchFamily="34" charset="0"/>
              </a:rPr>
              <a:t>питание</a:t>
            </a:r>
            <a:r>
              <a:rPr lang="ru-RU" sz="2400" dirty="0" smtClean="0">
                <a:solidFill>
                  <a:srgbClr val="333333"/>
                </a:solidFill>
                <a:latin typeface="+mn-lt"/>
                <a:ea typeface="Segoe UI" pitchFamily="34" charset="0"/>
                <a:cs typeface="Segoe UI" pitchFamily="34" charset="0"/>
              </a:rPr>
              <a:t> – </a:t>
            </a:r>
            <a:r>
              <a:rPr lang="ru-RU" sz="2400" b="1" dirty="0" smtClean="0">
                <a:solidFill>
                  <a:srgbClr val="333333"/>
                </a:solidFill>
                <a:latin typeface="+mn-lt"/>
                <a:ea typeface="Segoe UI" pitchFamily="34" charset="0"/>
                <a:cs typeface="Segoe UI" pitchFamily="34" charset="0"/>
              </a:rPr>
              <a:t>один</a:t>
            </a:r>
            <a:r>
              <a:rPr lang="ru-RU" sz="2400" dirty="0" smtClean="0">
                <a:solidFill>
                  <a:srgbClr val="333333"/>
                </a:solidFill>
                <a:latin typeface="+mn-lt"/>
                <a:ea typeface="Segoe UI" pitchFamily="34" charset="0"/>
                <a:cs typeface="Segoe UI" pitchFamily="34" charset="0"/>
              </a:rPr>
              <a:t> </a:t>
            </a:r>
            <a:r>
              <a:rPr lang="ru-RU" sz="2400" b="1" dirty="0" smtClean="0">
                <a:solidFill>
                  <a:srgbClr val="333333"/>
                </a:solidFill>
                <a:latin typeface="+mn-lt"/>
                <a:ea typeface="Segoe UI" pitchFamily="34" charset="0"/>
                <a:cs typeface="Segoe UI" pitchFamily="34" charset="0"/>
              </a:rPr>
              <a:t>из</a:t>
            </a:r>
            <a:r>
              <a:rPr lang="ru-RU" sz="2400" dirty="0" smtClean="0">
                <a:solidFill>
                  <a:srgbClr val="333333"/>
                </a:solidFill>
                <a:latin typeface="+mn-lt"/>
                <a:ea typeface="Segoe UI" pitchFamily="34" charset="0"/>
                <a:cs typeface="Segoe UI" pitchFamily="34" charset="0"/>
              </a:rPr>
              <a:t> </a:t>
            </a:r>
            <a:r>
              <a:rPr lang="ru-RU" sz="2400" b="1" dirty="0" smtClean="0">
                <a:solidFill>
                  <a:srgbClr val="333333"/>
                </a:solidFill>
                <a:latin typeface="+mn-lt"/>
                <a:ea typeface="Segoe UI" pitchFamily="34" charset="0"/>
                <a:cs typeface="Segoe UI" pitchFamily="34" charset="0"/>
              </a:rPr>
              <a:t>факторов</a:t>
            </a:r>
            <a:r>
              <a:rPr lang="ru-RU" sz="2400" dirty="0" smtClean="0">
                <a:solidFill>
                  <a:srgbClr val="333333"/>
                </a:solidFill>
                <a:latin typeface="+mn-lt"/>
                <a:ea typeface="Segoe UI" pitchFamily="34" charset="0"/>
                <a:cs typeface="Segoe UI" pitchFamily="34" charset="0"/>
              </a:rPr>
              <a:t> формирования здорового образа жизни, Оно оказывает самое непосредственное влияние на жизнедеятельность, рост, состояние здоровья малыша. </a:t>
            </a:r>
            <a:endParaRPr lang="ru-RU" sz="2400" dirty="0" smtClean="0">
              <a:latin typeface="+mn-lt"/>
              <a:ea typeface="Segoe UI" pitchFamily="34" charset="0"/>
              <a:cs typeface="Segoe UI" pitchFamily="34" charset="0"/>
            </a:endParaRPr>
          </a:p>
          <a:p>
            <a:pPr lvl="0" indent="449263" eaLnBrk="0" hangingPunct="0"/>
            <a:r>
              <a:rPr lang="ru-RU" sz="2400" dirty="0" smtClean="0">
                <a:solidFill>
                  <a:srgbClr val="333333"/>
                </a:solidFill>
                <a:latin typeface="+mn-lt"/>
                <a:ea typeface="Segoe UI" pitchFamily="34" charset="0"/>
                <a:cs typeface="Segoe UI" pitchFamily="34" charset="0"/>
              </a:rPr>
              <a:t>Только правильное, сбалансированное питание, отвечающее физиологическим потребностям растущего организма, повышает устойчивость к различным неблагоприятным воздействиям.</a:t>
            </a:r>
            <a:endParaRPr lang="ru-RU" sz="2400" dirty="0" smtClean="0">
              <a:latin typeface="+mn-lt"/>
              <a:ea typeface="Segoe UI" pitchFamily="34" charset="0"/>
              <a:cs typeface="Segoe UI" pitchFamily="34" charset="0"/>
            </a:endParaRPr>
          </a:p>
          <a:p>
            <a:pPr lvl="0" indent="449263" eaLnBrk="0" hangingPunct="0"/>
            <a:r>
              <a:rPr lang="ru-RU" sz="2400" dirty="0" smtClean="0">
                <a:solidFill>
                  <a:srgbClr val="333333"/>
                </a:solidFill>
                <a:latin typeface="+mn-lt"/>
                <a:ea typeface="Segoe UI" pitchFamily="34" charset="0"/>
                <a:cs typeface="Segoe UI" pitchFamily="34" charset="0"/>
              </a:rPr>
              <a:t> </a:t>
            </a:r>
            <a:r>
              <a:rPr lang="ru-RU" sz="2400" b="1" i="1" dirty="0" smtClean="0">
                <a:solidFill>
                  <a:srgbClr val="333333"/>
                </a:solidFill>
                <a:latin typeface="+mn-lt"/>
                <a:ea typeface="Segoe UI" pitchFamily="34" charset="0"/>
                <a:cs typeface="Segoe UI" pitchFamily="34" charset="0"/>
              </a:rPr>
              <a:t>Еще древнегреческий врач Гиппократ говорил: «Пусть ваша еда станет лекарством».</a:t>
            </a:r>
            <a:endParaRPr lang="ru-RU" sz="2400" dirty="0" smtClean="0">
              <a:latin typeface="+mn-lt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pPr lvl="1">
              <a:buNone/>
            </a:pPr>
            <a:r>
              <a:rPr lang="ru-RU" i="1" dirty="0" smtClean="0">
                <a:cs typeface="Times New Roman" pitchFamily="18" charset="0"/>
              </a:rPr>
              <a:t>«</a:t>
            </a:r>
            <a:r>
              <a:rPr lang="ru-RU" b="1" i="1" dirty="0" smtClean="0">
                <a:cs typeface="Times New Roman" pitchFamily="18" charset="0"/>
              </a:rPr>
              <a:t>Правильное питание»</a:t>
            </a:r>
            <a:r>
              <a:rPr lang="ru-RU" b="1" dirty="0" smtClean="0">
                <a:cs typeface="Times New Roman" pitchFamily="18" charset="0"/>
              </a:rPr>
              <a:t> </a:t>
            </a:r>
            <a:r>
              <a:rPr lang="ru-RU" b="1" i="1" dirty="0" smtClean="0">
                <a:cs typeface="Times New Roman" pitchFamily="18" charset="0"/>
              </a:rPr>
              <a:t>  «Полезность здоровой пищи»</a:t>
            </a:r>
            <a:r>
              <a:rPr lang="ru-RU" b="1" dirty="0" smtClean="0">
                <a:cs typeface="Times New Roman" pitchFamily="18" charset="0"/>
              </a:rPr>
              <a:t>, </a:t>
            </a:r>
            <a:r>
              <a:rPr lang="ru-RU" b="1" i="1" dirty="0" smtClean="0">
                <a:cs typeface="Times New Roman" pitchFamily="18" charset="0"/>
              </a:rPr>
              <a:t>«Где живут витамины?»</a:t>
            </a:r>
            <a:r>
              <a:rPr lang="ru-RU" b="1" dirty="0" smtClean="0">
                <a:cs typeface="Times New Roman" pitchFamily="18" charset="0"/>
              </a:rPr>
              <a:t> и пр.                                                                            --      </a:t>
            </a:r>
            <a:r>
              <a:rPr lang="ru-RU" dirty="0" smtClean="0">
                <a:cs typeface="Times New Roman" pitchFamily="18" charset="0"/>
              </a:rPr>
              <a:t>Полученные в ходе беседы ответы, позволяют заключить, что  дети не могут самостоятельно оценить полезность здоровой пищи, в наше время, время рекламы чипсов, </a:t>
            </a:r>
            <a:r>
              <a:rPr lang="ru-RU" dirty="0" err="1" smtClean="0">
                <a:cs typeface="Times New Roman" pitchFamily="18" charset="0"/>
              </a:rPr>
              <a:t>чупа</a:t>
            </a:r>
            <a:r>
              <a:rPr lang="ru-RU" dirty="0" smtClean="0">
                <a:cs typeface="Times New Roman" pitchFamily="18" charset="0"/>
              </a:rPr>
              <a:t>  – </a:t>
            </a:r>
            <a:r>
              <a:rPr lang="ru-RU" dirty="0" err="1" smtClean="0">
                <a:cs typeface="Times New Roman" pitchFamily="18" charset="0"/>
              </a:rPr>
              <a:t>чупсов</a:t>
            </a:r>
            <a:r>
              <a:rPr lang="ru-RU" dirty="0" smtClean="0">
                <a:cs typeface="Times New Roman" pitchFamily="18" charset="0"/>
              </a:rPr>
              <a:t>,  кока – колы. У детей формируется искаженные  взгляды на питание.                                                                                                </a:t>
            </a:r>
            <a:r>
              <a:rPr lang="ru-RU" b="1" dirty="0" smtClean="0">
                <a:cs typeface="Times New Roman" pitchFamily="18" charset="0"/>
              </a:rPr>
              <a:t>- </a:t>
            </a:r>
            <a:r>
              <a:rPr lang="ru-RU" dirty="0" smtClean="0">
                <a:cs typeface="Times New Roman" pitchFamily="18" charset="0"/>
              </a:rPr>
              <a:t> Родители зачастую также не способствуют формированию взглядов на правильное питание. Во многих семьях  кормят детей однотипно. Котлета с макаронами или картошкой; либо  – сосиски, пельмени.  Из-за этого дети, не привыкли к здоровой пище, отказываются от овощных блюд, каш, рыбы, запеканок, кисломолочной продукции. 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7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  <a:cs typeface="Times New Roman" pitchFamily="18" charset="0"/>
              </a:rPr>
              <a:t>Обсуждая с детьми, на утренних беседах такие темы: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91264" cy="395128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b="1" dirty="0" smtClean="0">
                <a:cs typeface="Times New Roman" pitchFamily="18" charset="0"/>
              </a:rPr>
              <a:t>Как не только грамотно донести, что такое правильное сбалансированное питание, но и повысить интерес детей и родителей  к правильному питанию и здоровому образу жизни детей. Было решено организовать и провести проект : 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«Правильно питаться – здоровья набираться!»</a:t>
            </a:r>
            <a:endParaRPr lang="ru-RU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Проблема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260648"/>
            <a:ext cx="896448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Цель проекта: </a:t>
            </a:r>
          </a:p>
          <a:p>
            <a:pPr lvl="0" eaLnBrk="0" hangingPunct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latin typeface="+mn-lt"/>
                <a:cs typeface="Times New Roman" pitchFamily="18" charset="0"/>
              </a:rPr>
              <a:t>Сформировать у детей правильное представление о полезных продуктах витаминах и здоровом, рациональном питании, как составном части сохранения и укрепления своего здоровья .</a:t>
            </a:r>
          </a:p>
          <a:p>
            <a:pPr lvl="0" eaLnBrk="0" hangingPunct="0"/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Задачи:</a:t>
            </a:r>
          </a:p>
          <a:p>
            <a:pPr lvl="0" eaLnBrk="0" hangingPunct="0"/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1. Сформировать представления о продуктах питания, их разнообразии, ценности и влиянии на организм.</a:t>
            </a:r>
          </a:p>
          <a:p>
            <a:pPr lvl="0" eaLnBrk="0" hangingPunct="0"/>
            <a:r>
              <a:rPr lang="ru-RU" sz="2000" dirty="0" smtClean="0">
                <a:latin typeface="+mn-lt"/>
                <a:cs typeface="Times New Roman" pitchFamily="18" charset="0"/>
              </a:rPr>
              <a:t>2.Уточнить и обогатить знание детей о пользе овощей и фруктов.</a:t>
            </a:r>
          </a:p>
          <a:p>
            <a:pPr lvl="0" eaLnBrk="0" hangingPunct="0"/>
            <a:r>
              <a:rPr lang="ru-RU" sz="2000" dirty="0" smtClean="0">
                <a:latin typeface="+mn-lt"/>
                <a:cs typeface="Times New Roman" pitchFamily="18" charset="0"/>
              </a:rPr>
              <a:t>3.Показать детям через практическую </a:t>
            </a:r>
            <a:r>
              <a:rPr lang="ru-RU" sz="2000" dirty="0" err="1" smtClean="0">
                <a:latin typeface="+mn-lt"/>
                <a:cs typeface="Times New Roman" pitchFamily="18" charset="0"/>
              </a:rPr>
              <a:t>деятеьность</a:t>
            </a:r>
            <a:r>
              <a:rPr lang="ru-RU" sz="2000" dirty="0" smtClean="0">
                <a:latin typeface="+mn-lt"/>
                <a:cs typeface="Times New Roman" pitchFamily="18" charset="0"/>
              </a:rPr>
              <a:t>, какой вред для здоровья человека приносит «Кока-кола»  «</a:t>
            </a:r>
            <a:r>
              <a:rPr lang="ru-RU" sz="2000" dirty="0" err="1" smtClean="0">
                <a:latin typeface="+mn-lt"/>
                <a:cs typeface="Times New Roman" pitchFamily="18" charset="0"/>
              </a:rPr>
              <a:t>чупа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+mn-lt"/>
                <a:cs typeface="Times New Roman" pitchFamily="18" charset="0"/>
              </a:rPr>
              <a:t>чупс</a:t>
            </a:r>
            <a:r>
              <a:rPr lang="ru-RU" sz="2000" dirty="0" smtClean="0">
                <a:latin typeface="+mn-lt"/>
                <a:cs typeface="Times New Roman" pitchFamily="18" charset="0"/>
              </a:rPr>
              <a:t>».</a:t>
            </a:r>
          </a:p>
          <a:p>
            <a:pPr lvl="0" eaLnBrk="0" hangingPunct="0"/>
            <a:r>
              <a:rPr lang="ru-RU" sz="2000" dirty="0" smtClean="0">
                <a:latin typeface="+mn-lt"/>
                <a:cs typeface="Times New Roman" pitchFamily="18" charset="0"/>
              </a:rPr>
              <a:t>4.Формировать у детей и родителей интерес и готовность к соблюдению правильного рационального и здорового питания.</a:t>
            </a:r>
          </a:p>
          <a:p>
            <a:pPr lvl="0" eaLnBrk="0" hangingPunct="0"/>
            <a:r>
              <a:rPr lang="ru-RU" sz="2000" dirty="0" smtClean="0">
                <a:latin typeface="+mn-lt"/>
                <a:cs typeface="Times New Roman" pitchFamily="18" charset="0"/>
              </a:rPr>
              <a:t>5.Закрепить  представления детей, о правилах поведения за столом во время еды;</a:t>
            </a:r>
          </a:p>
          <a:p>
            <a:pPr lvl="0" eaLnBrk="0" hangingPunct="0"/>
            <a:r>
              <a:rPr lang="ru-RU" sz="2000" dirty="0" smtClean="0">
                <a:latin typeface="+mn-lt"/>
                <a:cs typeface="Times New Roman" pitchFamily="18" charset="0"/>
              </a:rPr>
              <a:t>6.Воспитывать у детей и родителей  правильное отношение к питанию как составной части сохранения и укрепления своего здоровья.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896" cy="57606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Основные формы реализации проекта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72817"/>
            <a:ext cx="9144000" cy="403244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- Анкетирование среди родителей  о здоровом питании</a:t>
            </a:r>
            <a:r>
              <a:rPr lang="ru-RU" sz="2400" b="1" dirty="0" smtClean="0">
                <a:cs typeface="Times New Roman" pitchFamily="18" charset="0"/>
              </a:rPr>
              <a:t>,</a:t>
            </a:r>
            <a:r>
              <a:rPr lang="ru-RU" sz="2400" dirty="0" smtClean="0">
                <a:cs typeface="Times New Roman" pitchFamily="18" charset="0"/>
              </a:rPr>
              <a:t> повысить их самообразование по теме.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- НОД.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- Беседы с детьми, родителями. Знакомство с проектом.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- Рассматривание плаката, чтение произведений на заданную тему.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- Подбор пословиц и поговорок ,загадок о здоровье.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-  Опыты – эксперименты.</a:t>
            </a:r>
          </a:p>
          <a:p>
            <a:pPr>
              <a:buFontTx/>
              <a:buChar char="-"/>
            </a:pPr>
            <a:r>
              <a:rPr lang="ru-RU" sz="2400" dirty="0" smtClean="0">
                <a:cs typeface="Times New Roman" pitchFamily="18" charset="0"/>
              </a:rPr>
              <a:t>Сюжетно-ролевые; дидактические игры.</a:t>
            </a:r>
          </a:p>
          <a:p>
            <a:pPr>
              <a:buFontTx/>
              <a:buChar char="-"/>
            </a:pPr>
            <a:r>
              <a:rPr lang="ru-RU" sz="2400" dirty="0" smtClean="0">
                <a:cs typeface="Times New Roman" pitchFamily="18" charset="0"/>
              </a:rPr>
              <a:t> Просмотр мультфильмов .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- Для родителей: папки передвижки, стенгазеты, консультация памятки. Домашнее задание.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73487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344816" cy="79208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ЭТАПЫ  ПРОЕКТА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433467"/>
          </a:xfrm>
        </p:spPr>
        <p:txBody>
          <a:bodyPr/>
          <a:lstStyle/>
          <a:p>
            <a:pPr>
              <a:buNone/>
            </a:pPr>
            <a:r>
              <a:rPr lang="ru-RU" sz="2400" b="1" u="sng" dirty="0" smtClean="0">
                <a:cs typeface="Times New Roman" pitchFamily="18" charset="0"/>
              </a:rPr>
              <a:t>1. Подготовительный</a:t>
            </a:r>
            <a:endParaRPr lang="ru-RU" sz="24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 - Составление и разработка плана мероприятий по проекту «Правильно питаться –  здоровья набираться»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- подборка художественной литературы.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- информация для родителей о предстоящем проекте, привлечение их к участию в проекте </a:t>
            </a:r>
          </a:p>
          <a:p>
            <a:pPr>
              <a:buFontTx/>
              <a:buChar char="-"/>
            </a:pPr>
            <a:r>
              <a:rPr lang="ru-RU" sz="2400" dirty="0" err="1" smtClean="0">
                <a:cs typeface="Times New Roman" pitchFamily="18" charset="0"/>
              </a:rPr>
              <a:t>анкентирование</a:t>
            </a:r>
            <a:r>
              <a:rPr lang="ru-RU" sz="2400" dirty="0" smtClean="0">
                <a:cs typeface="Times New Roman" pitchFamily="18" charset="0"/>
              </a:rPr>
              <a:t> родителей  по теме проекта</a:t>
            </a:r>
          </a:p>
          <a:p>
            <a:pPr>
              <a:buFontTx/>
              <a:buChar char="-"/>
            </a:pPr>
            <a:r>
              <a:rPr lang="ru-RU" sz="2400" dirty="0" smtClean="0">
                <a:cs typeface="Times New Roman" pitchFamily="18" charset="0"/>
              </a:rPr>
              <a:t> разработка непосредственно образовательной деятельности по проекту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-  оформление консультаций, папки-передвижки, памятки, анкеты для родителей по теме проекта.</a:t>
            </a:r>
          </a:p>
          <a:p>
            <a:pPr>
              <a:buFontTx/>
              <a:buChar char="-"/>
            </a:pPr>
            <a:r>
              <a:rPr lang="ru-RU" sz="2400" dirty="0" smtClean="0">
                <a:cs typeface="Times New Roman" pitchFamily="18" charset="0"/>
              </a:rPr>
              <a:t>подбор пословиц, поговорок, загадок, видеоматериала по теме проекта.       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 - организация и оснащение предметно-развивающей среды в группе</a:t>
            </a:r>
          </a:p>
          <a:p>
            <a:pPr>
              <a:buNone/>
            </a:pP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7" name="Picture 3" descr="C:\Documents and Settings\Владимир\Рабочий стол\Педагогический конкурс\3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484784"/>
            <a:ext cx="2171130" cy="17293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948264" y="3573016"/>
            <a:ext cx="1944216" cy="26971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1600" b="1" i="1" dirty="0" smtClean="0">
                <a:solidFill>
                  <a:srgbClr val="FF0000"/>
                </a:solidFill>
              </a:rPr>
              <a:t>        </a:t>
            </a:r>
          </a:p>
          <a:p>
            <a:pPr>
              <a:lnSpc>
                <a:spcPct val="150000"/>
              </a:lnSpc>
              <a:buNone/>
            </a:pP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44824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+mn-lt"/>
                <a:ea typeface="Times New Roman" pitchFamily="18" charset="0"/>
                <a:cs typeface="Times New Roman" pitchFamily="18" charset="0"/>
              </a:rPr>
              <a:t>2. Практический </a:t>
            </a:r>
            <a:endParaRPr lang="ru-RU" sz="2400" b="1" u="sng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7687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181818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Беседы: </a:t>
            </a:r>
            <a:r>
              <a:rPr lang="ru-RU" sz="2400" dirty="0" smtClean="0">
                <a:solidFill>
                  <a:srgbClr val="181818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«Что значит правильное питание»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smtClean="0">
                <a:solidFill>
                  <a:srgbClr val="0E0E1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«Полезная и вредная пища»</a:t>
            </a:r>
            <a:r>
              <a:rPr lang="ru-RU" sz="2400" dirty="0" smtClean="0">
                <a:solidFill>
                  <a:srgbClr val="333333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«Польза овощей и фруктов»  «Где  живут витамины»  </a:t>
            </a:r>
            <a:r>
              <a:rPr lang="ru-RU" sz="2400" dirty="0" smtClean="0">
                <a:solidFill>
                  <a:srgbClr val="0E0E1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Правила поведения во время еды»</a:t>
            </a:r>
            <a:r>
              <a:rPr lang="ru-RU" sz="2400" dirty="0" smtClean="0">
                <a:solidFill>
                  <a:srgbClr val="333333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E0E1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«Зачем нужен режим в питании» Дети пейте молоко- будете здоровы!»</a:t>
            </a:r>
            <a:endParaRPr lang="ru-RU" sz="24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181818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Обсуждения</a:t>
            </a:r>
            <a:r>
              <a:rPr lang="ru-RU" sz="2400" dirty="0" smtClean="0">
                <a:solidFill>
                  <a:srgbClr val="181818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181818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проблемных ситуаций:</a:t>
            </a:r>
            <a:endParaRPr lang="ru-RU" sz="24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latin typeface="+mn-lt"/>
                <a:ea typeface="Calibri" pitchFamily="34" charset="0"/>
                <a:cs typeface="Times New Roman" pitchFamily="18" charset="0"/>
              </a:rPr>
              <a:t>- «Что может произойти, если  есть грязными руками ».</a:t>
            </a:r>
            <a:endParaRPr lang="ru-RU" sz="24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-"/>
            </a:pPr>
            <a:r>
              <a:rPr lang="ru-RU" sz="2400" dirty="0" smtClean="0">
                <a:latin typeface="+mn-lt"/>
                <a:ea typeface="Calibri" pitchFamily="34" charset="0"/>
                <a:cs typeface="Times New Roman" pitchFamily="18" charset="0"/>
              </a:rPr>
              <a:t>«Что будет если питаться только сладкими продуктами?»</a:t>
            </a:r>
          </a:p>
          <a:p>
            <a:pPr lvl="0" eaLnBrk="0" hangingPunct="0"/>
            <a:r>
              <a:rPr lang="ru-RU" sz="24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 НОД: </a:t>
            </a:r>
            <a:r>
              <a:rPr lang="ru-RU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«Азбука правильного питания»</a:t>
            </a:r>
          </a:p>
          <a:p>
            <a:pPr lvl="0" eaLnBrk="0" hangingPunct="0"/>
            <a:r>
              <a:rPr lang="ru-RU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«Еда полезная и вредная»</a:t>
            </a:r>
          </a:p>
          <a:p>
            <a:pPr lvl="0" eaLnBrk="0" hangingPunct="0"/>
            <a:r>
              <a:rPr lang="ru-RU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«Витаминная тарелка» (лепка)</a:t>
            </a:r>
          </a:p>
          <a:p>
            <a:pPr eaLnBrk="0" hangingPunct="0"/>
            <a:r>
              <a:rPr lang="ru-RU" sz="24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Опыты : </a:t>
            </a:r>
            <a:r>
              <a:rPr lang="ru-RU" sz="2400" dirty="0" smtClean="0">
                <a:latin typeface="+mn-lt"/>
              </a:rPr>
              <a:t>«Угадай на вкус»</a:t>
            </a:r>
            <a:r>
              <a:rPr lang="ru-RU" sz="2400" dirty="0" smtClean="0"/>
              <a:t> «</a:t>
            </a:r>
            <a:r>
              <a:rPr lang="ru-RU" sz="2400" dirty="0" smtClean="0">
                <a:latin typeface="+mn-lt"/>
              </a:rPr>
              <a:t>Влияние Кока-колы на предметы и продукты» «Чем вреден </a:t>
            </a:r>
            <a:r>
              <a:rPr lang="ru-RU" sz="2400" dirty="0" err="1" smtClean="0">
                <a:latin typeface="+mn-lt"/>
              </a:rPr>
              <a:t>чупа-чупс</a:t>
            </a:r>
            <a:r>
              <a:rPr lang="ru-RU" sz="2400" dirty="0" smtClean="0">
                <a:latin typeface="+mn-lt"/>
              </a:rPr>
              <a:t>»</a:t>
            </a:r>
          </a:p>
          <a:p>
            <a:pPr eaLnBrk="0" hangingPunct="0"/>
            <a:endParaRPr lang="ru-RU" sz="2400" dirty="0" smtClean="0">
              <a:latin typeface="+mn-lt"/>
            </a:endParaRPr>
          </a:p>
          <a:p>
            <a:pPr lvl="0" eaLnBrk="0" hangingPunct="0"/>
            <a:endParaRPr lang="ru-RU" sz="24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avatars.mds.yandex.net/i?id=f7ee5148316ce66d40b9f27bfbeb2378e89dec96-10704821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25144"/>
            <a:ext cx="2952328" cy="13681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56728" y="78373"/>
            <a:ext cx="5030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План реализации проекта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982</TotalTime>
  <Words>515</Words>
  <Application>Microsoft Office PowerPoint</Application>
  <PresentationFormat>Экран (4:3)</PresentationFormat>
  <Paragraphs>134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2</vt:lpstr>
      <vt:lpstr> </vt:lpstr>
      <vt:lpstr>Предисловие</vt:lpstr>
      <vt:lpstr>АКТУАЛЬНОСТЬ </vt:lpstr>
      <vt:lpstr>Слайд 4</vt:lpstr>
      <vt:lpstr>Слайд 5</vt:lpstr>
      <vt:lpstr>Слайд 6</vt:lpstr>
      <vt:lpstr>Основные формы реализации проекта</vt:lpstr>
      <vt:lpstr>ЭТАПЫ  ПРОЕКТА </vt:lpstr>
      <vt:lpstr>Слайд 9</vt:lpstr>
      <vt:lpstr>Совместная деятельность</vt:lpstr>
      <vt:lpstr>Слайд 11</vt:lpstr>
      <vt:lpstr>Слайд 12</vt:lpstr>
      <vt:lpstr>Чтение художественной литературы:</vt:lpstr>
      <vt:lpstr>Слайд 14</vt:lpstr>
      <vt:lpstr>Слайд 15</vt:lpstr>
      <vt:lpstr>Слайд 16</vt:lpstr>
      <vt:lpstr>Сюжетно – ролевые игры </vt:lpstr>
      <vt:lpstr>Работа с родителями</vt:lpstr>
      <vt:lpstr>Слайд 19</vt:lpstr>
      <vt:lpstr>СПАСИБО ЗА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в профессии»</dc:title>
  <dc:creator>Владимир</dc:creator>
  <cp:lastModifiedBy>Алла</cp:lastModifiedBy>
  <cp:revision>196</cp:revision>
  <dcterms:created xsi:type="dcterms:W3CDTF">2015-01-16T17:46:48Z</dcterms:created>
  <dcterms:modified xsi:type="dcterms:W3CDTF">2024-12-10T08:06:19Z</dcterms:modified>
</cp:coreProperties>
</file>